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7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8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9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10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1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2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3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4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5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6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17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18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19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20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21.xml" ContentType="application/vnd.openxmlformats-officedocument.theme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22.xml" ContentType="application/vnd.openxmlformats-officedocument.theme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theme/theme23.xml" ContentType="application/vnd.openxmlformats-officedocument.theme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24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25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theme/theme26.xml" ContentType="application/vnd.openxmlformats-officedocument.theme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theme/theme27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theme/theme28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</p:sldMasterIdLst>
  <p:notesMasterIdLst>
    <p:notesMasterId r:id="rId101"/>
  </p:notesMasterIdLst>
  <p:handoutMasterIdLst>
    <p:handoutMasterId r:id="rId102"/>
  </p:handoutMasterIdLst>
  <p:sldIdLst>
    <p:sldId id="722" r:id="rId30"/>
    <p:sldId id="447" r:id="rId31"/>
    <p:sldId id="389" r:id="rId32"/>
    <p:sldId id="390" r:id="rId33"/>
    <p:sldId id="391" r:id="rId34"/>
    <p:sldId id="328" r:id="rId35"/>
    <p:sldId id="329" r:id="rId36"/>
    <p:sldId id="330" r:id="rId37"/>
    <p:sldId id="392" r:id="rId38"/>
    <p:sldId id="394" r:id="rId39"/>
    <p:sldId id="396" r:id="rId40"/>
    <p:sldId id="395" r:id="rId41"/>
    <p:sldId id="6554" r:id="rId42"/>
    <p:sldId id="398" r:id="rId43"/>
    <p:sldId id="399" r:id="rId44"/>
    <p:sldId id="400" r:id="rId45"/>
    <p:sldId id="6689" r:id="rId46"/>
    <p:sldId id="402" r:id="rId47"/>
    <p:sldId id="403" r:id="rId48"/>
    <p:sldId id="6684" r:id="rId49"/>
    <p:sldId id="405" r:id="rId50"/>
    <p:sldId id="406" r:id="rId51"/>
    <p:sldId id="407" r:id="rId52"/>
    <p:sldId id="408" r:id="rId53"/>
    <p:sldId id="475" r:id="rId54"/>
    <p:sldId id="444" r:id="rId55"/>
    <p:sldId id="409" r:id="rId56"/>
    <p:sldId id="410" r:id="rId57"/>
    <p:sldId id="6690" r:id="rId58"/>
    <p:sldId id="257" r:id="rId59"/>
    <p:sldId id="412" r:id="rId60"/>
    <p:sldId id="413" r:id="rId61"/>
    <p:sldId id="414" r:id="rId62"/>
    <p:sldId id="415" r:id="rId63"/>
    <p:sldId id="416" r:id="rId64"/>
    <p:sldId id="417" r:id="rId65"/>
    <p:sldId id="6685" r:id="rId66"/>
    <p:sldId id="419" r:id="rId67"/>
    <p:sldId id="457" r:id="rId68"/>
    <p:sldId id="268" r:id="rId69"/>
    <p:sldId id="6691" r:id="rId70"/>
    <p:sldId id="423" r:id="rId71"/>
    <p:sldId id="446" r:id="rId72"/>
    <p:sldId id="424" r:id="rId73"/>
    <p:sldId id="445" r:id="rId74"/>
    <p:sldId id="6693" r:id="rId75"/>
    <p:sldId id="426" r:id="rId76"/>
    <p:sldId id="6692" r:id="rId77"/>
    <p:sldId id="6687" r:id="rId78"/>
    <p:sldId id="331" r:id="rId79"/>
    <p:sldId id="428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1" r:id="rId89"/>
    <p:sldId id="449" r:id="rId90"/>
    <p:sldId id="450" r:id="rId91"/>
    <p:sldId id="451" r:id="rId92"/>
    <p:sldId id="345" r:id="rId93"/>
    <p:sldId id="346" r:id="rId94"/>
    <p:sldId id="6695" r:id="rId95"/>
    <p:sldId id="6696" r:id="rId96"/>
    <p:sldId id="6686" r:id="rId97"/>
    <p:sldId id="6546" r:id="rId98"/>
    <p:sldId id="6744" r:id="rId99"/>
    <p:sldId id="6697" r:id="rId10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9900"/>
    <a:srgbClr val="9DC3E6"/>
    <a:srgbClr val="FF9300"/>
    <a:srgbClr val="00B050"/>
    <a:srgbClr val="00B0F0"/>
    <a:srgbClr val="7A81FF"/>
    <a:srgbClr val="FFFFFF"/>
    <a:srgbClr val="002060"/>
    <a:srgbClr val="FFD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78" autoAdjust="0"/>
    <p:restoredTop sz="89325" autoAdjust="0"/>
  </p:normalViewPr>
  <p:slideViewPr>
    <p:cSldViewPr>
      <p:cViewPr varScale="1">
        <p:scale>
          <a:sx n="112" d="100"/>
          <a:sy n="112" d="100"/>
        </p:scale>
        <p:origin x="111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84" Type="http://schemas.openxmlformats.org/officeDocument/2006/relationships/slide" Target="slides/slide55.xml"/><Relationship Id="rId89" Type="http://schemas.openxmlformats.org/officeDocument/2006/relationships/slide" Target="slides/slide60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10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1.xml"/><Relationship Id="rId95" Type="http://schemas.openxmlformats.org/officeDocument/2006/relationships/slide" Target="slides/slide66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80" Type="http://schemas.openxmlformats.org/officeDocument/2006/relationships/slide" Target="slides/slide51.xml"/><Relationship Id="rId85" Type="http://schemas.openxmlformats.org/officeDocument/2006/relationships/slide" Target="slides/slide56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59" Type="http://schemas.openxmlformats.org/officeDocument/2006/relationships/slide" Target="slides/slide30.xml"/><Relationship Id="rId103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slide" Target="slides/slide54.xml"/><Relationship Id="rId88" Type="http://schemas.openxmlformats.org/officeDocument/2006/relationships/slide" Target="slides/slide59.xml"/><Relationship Id="rId91" Type="http://schemas.openxmlformats.org/officeDocument/2006/relationships/slide" Target="slides/slide62.xml"/><Relationship Id="rId96" Type="http://schemas.openxmlformats.org/officeDocument/2006/relationships/slide" Target="slides/slide6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slide" Target="slides/slide57.xml"/><Relationship Id="rId94" Type="http://schemas.openxmlformats.org/officeDocument/2006/relationships/slide" Target="slides/slide65.xml"/><Relationship Id="rId99" Type="http://schemas.openxmlformats.org/officeDocument/2006/relationships/slide" Target="slides/slide70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0.xml"/><Relationship Id="rId34" Type="http://schemas.openxmlformats.org/officeDocument/2006/relationships/slide" Target="slides/slide5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76" Type="http://schemas.openxmlformats.org/officeDocument/2006/relationships/slide" Target="slides/slide47.xml"/><Relationship Id="rId97" Type="http://schemas.openxmlformats.org/officeDocument/2006/relationships/slide" Target="slides/slide68.xml"/><Relationship Id="rId10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92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66" Type="http://schemas.openxmlformats.org/officeDocument/2006/relationships/slide" Target="slides/slide37.xml"/><Relationship Id="rId87" Type="http://schemas.openxmlformats.org/officeDocument/2006/relationships/slide" Target="slides/slide58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56" Type="http://schemas.openxmlformats.org/officeDocument/2006/relationships/slide" Target="slides/slide27.xml"/><Relationship Id="rId77" Type="http://schemas.openxmlformats.org/officeDocument/2006/relationships/slide" Target="slides/slide48.xml"/><Relationship Id="rId100" Type="http://schemas.openxmlformats.org/officeDocument/2006/relationships/slide" Target="slides/slide71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93" Type="http://schemas.openxmlformats.org/officeDocument/2006/relationships/slide" Target="slides/slide64.xml"/><Relationship Id="rId98" Type="http://schemas.openxmlformats.org/officeDocument/2006/relationships/slide" Target="slides/slide69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7.xml"/><Relationship Id="rId67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braries\Dropbox\Dropbox\Apps\ShareLaTeX\klap-micro16\fig\06-aggregation-results-main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braries\Dropbox\Dropbox\Apps\ShareLaTeX\klap-micro16\fig\06-aggregation-results-mai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Libraries\Dropbox\Dropbox\Apps\ShareLaTeX\klap-micro16\fig\07-aggregation-results-profili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kepler!$H$2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kepler!$A$3:$A$14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kepler!$H$3:$H$14</c:f>
              <c:numCache>
                <c:formatCode>General</c:formatCode>
                <c:ptCount val="12"/>
                <c:pt idx="0">
                  <c:v>7.8449724022078238</c:v>
                </c:pt>
                <c:pt idx="1">
                  <c:v>4.0069454184093551</c:v>
                </c:pt>
                <c:pt idx="2">
                  <c:v>11.928423594342879</c:v>
                </c:pt>
                <c:pt idx="3">
                  <c:v>0.98130509640057895</c:v>
                </c:pt>
                <c:pt idx="4">
                  <c:v>8.5501571645350101</c:v>
                </c:pt>
                <c:pt idx="5">
                  <c:v>2.5593081184310629</c:v>
                </c:pt>
                <c:pt idx="6">
                  <c:v>3.174110863947611</c:v>
                </c:pt>
                <c:pt idx="7">
                  <c:v>0.99539708105860103</c:v>
                </c:pt>
                <c:pt idx="8">
                  <c:v>4.6948440311391986</c:v>
                </c:pt>
                <c:pt idx="9">
                  <c:v>8.2951569169084092</c:v>
                </c:pt>
                <c:pt idx="11">
                  <c:v>3.977363514902355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83-43F9-BB3E-4AAB9891DEDB}"/>
            </c:ext>
          </c:extLst>
        </c:ser>
        <c:ser>
          <c:idx val="1"/>
          <c:order val="1"/>
          <c:tx>
            <c:strRef>
              <c:f>kepler!$I$2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kepler!$A$3:$A$14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kepler!$I$3:$I$14</c:f>
              <c:numCache>
                <c:formatCode>General</c:formatCode>
                <c:ptCount val="12"/>
                <c:pt idx="0">
                  <c:v>16.167161226508409</c:v>
                </c:pt>
                <c:pt idx="1">
                  <c:v>4.0267202474619266</c:v>
                </c:pt>
                <c:pt idx="2">
                  <c:v>19.319794401921889</c:v>
                </c:pt>
                <c:pt idx="3">
                  <c:v>0.96164856498566897</c:v>
                </c:pt>
                <c:pt idx="4">
                  <c:v>9.4088442270992392</c:v>
                </c:pt>
                <c:pt idx="5">
                  <c:v>2.819926413787551</c:v>
                </c:pt>
                <c:pt idx="6">
                  <c:v>3.4681174557341801</c:v>
                </c:pt>
                <c:pt idx="7">
                  <c:v>0.96482791447650096</c:v>
                </c:pt>
                <c:pt idx="8">
                  <c:v>5.5349026764763112</c:v>
                </c:pt>
                <c:pt idx="9">
                  <c:v>14.632341557616151</c:v>
                </c:pt>
                <c:pt idx="11">
                  <c:v>4.9423621457051103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83-43F9-BB3E-4AAB9891DEDB}"/>
            </c:ext>
          </c:extLst>
        </c:ser>
        <c:ser>
          <c:idx val="2"/>
          <c:order val="2"/>
          <c:tx>
            <c:strRef>
              <c:f>kepler!$J$2</c:f>
              <c:strCache>
                <c:ptCount val="1"/>
                <c:pt idx="0">
                  <c:v>K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kepler!$A$3:$A$14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kepler!$J$3:$J$14</c:f>
              <c:numCache>
                <c:formatCode>General</c:formatCode>
                <c:ptCount val="12"/>
                <c:pt idx="0">
                  <c:v>16.614993646759849</c:v>
                </c:pt>
                <c:pt idx="1">
                  <c:v>3.9351660458867301</c:v>
                </c:pt>
                <c:pt idx="2">
                  <c:v>25.32627801376886</c:v>
                </c:pt>
                <c:pt idx="3">
                  <c:v>0</c:v>
                </c:pt>
                <c:pt idx="4">
                  <c:v>10.6197832525579</c:v>
                </c:pt>
                <c:pt idx="5">
                  <c:v>2.9622893649217632</c:v>
                </c:pt>
                <c:pt idx="6">
                  <c:v>3.6652828543239448</c:v>
                </c:pt>
                <c:pt idx="7">
                  <c:v>2.047121329631858</c:v>
                </c:pt>
                <c:pt idx="8">
                  <c:v>0</c:v>
                </c:pt>
                <c:pt idx="9">
                  <c:v>9.0447346418659968</c:v>
                </c:pt>
                <c:pt idx="11">
                  <c:v>6.5849590960541606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83-43F9-BB3E-4AAB9891DE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45950792"/>
        <c:axId val="-2045947816"/>
      </c:barChart>
      <c:catAx>
        <c:axId val="-204595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045947816"/>
        <c:crosses val="autoZero"/>
        <c:auto val="1"/>
        <c:lblAlgn val="ctr"/>
        <c:lblOffset val="100"/>
        <c:noMultiLvlLbl val="0"/>
      </c:catAx>
      <c:valAx>
        <c:axId val="-2045947816"/>
        <c:scaling>
          <c:logBase val="2"/>
          <c:orientation val="minMax"/>
          <c:max val="3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Speedup over CDP</a:t>
                </a:r>
              </a:p>
              <a:p>
                <a:pPr>
                  <a:defRPr/>
                </a:pPr>
                <a:r>
                  <a:rPr lang="en-US" b="0" dirty="0"/>
                  <a:t>(</a:t>
                </a:r>
                <a:r>
                  <a:rPr lang="en-US" b="0" i="1" dirty="0"/>
                  <a:t>higher is better</a:t>
                </a:r>
                <a:r>
                  <a:rPr lang="en-US" b="0" dirty="0"/>
                  <a:t>)</a:t>
                </a:r>
              </a:p>
            </c:rich>
          </c:tx>
          <c:layout>
            <c:manualLayout>
              <c:xMode val="edge"/>
              <c:yMode val="edge"/>
              <c:x val="5.8299039780521297E-2"/>
              <c:y val="0.288062961383910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045950792"/>
        <c:crosses val="autoZero"/>
        <c:crossBetween val="between"/>
        <c:majorUnit val="2"/>
      </c:valAx>
    </c:plotArea>
    <c:legend>
      <c:legendPos val="t"/>
      <c:layout>
        <c:manualLayout>
          <c:xMode val="edge"/>
          <c:yMode val="edge"/>
          <c:x val="0.44250024542656402"/>
          <c:y val="0.23116812691775701"/>
          <c:w val="0.29683451053733501"/>
          <c:h val="9.0930232165527702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>
          <a:latin typeface="+mj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maxwell!$H$2</c:f>
              <c:strCache>
                <c:ptCount val="1"/>
                <c:pt idx="0">
                  <c:v>W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maxwell!$A$3:$A$14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maxwell!$H$3:$H$14</c:f>
              <c:numCache>
                <c:formatCode>General</c:formatCode>
                <c:ptCount val="12"/>
                <c:pt idx="0">
                  <c:v>8.5256099118661393</c:v>
                </c:pt>
                <c:pt idx="1">
                  <c:v>4.1158632531992367</c:v>
                </c:pt>
                <c:pt idx="2">
                  <c:v>17.095417114214111</c:v>
                </c:pt>
                <c:pt idx="3">
                  <c:v>0.97957951661499298</c:v>
                </c:pt>
                <c:pt idx="4">
                  <c:v>7.9151860997349983</c:v>
                </c:pt>
                <c:pt idx="5">
                  <c:v>2.817702439622265</c:v>
                </c:pt>
                <c:pt idx="6">
                  <c:v>3.4435738759207011</c:v>
                </c:pt>
                <c:pt idx="7">
                  <c:v>0.98326774362220304</c:v>
                </c:pt>
                <c:pt idx="8">
                  <c:v>3.437531195613007</c:v>
                </c:pt>
                <c:pt idx="9">
                  <c:v>7.8683820170417897</c:v>
                </c:pt>
                <c:pt idx="11">
                  <c:v>4.0544087755429246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1A-4B69-864A-DA02D6F7D0FD}"/>
            </c:ext>
          </c:extLst>
        </c:ser>
        <c:ser>
          <c:idx val="1"/>
          <c:order val="1"/>
          <c:tx>
            <c:strRef>
              <c:f>maxwell!$I$2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maxwell!$A$3:$A$14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maxwell!$I$3:$I$14</c:f>
              <c:numCache>
                <c:formatCode>General</c:formatCode>
                <c:ptCount val="12"/>
                <c:pt idx="0">
                  <c:v>19.065124250214222</c:v>
                </c:pt>
                <c:pt idx="1">
                  <c:v>4.2364546523851576</c:v>
                </c:pt>
                <c:pt idx="2">
                  <c:v>25.07527352297592</c:v>
                </c:pt>
                <c:pt idx="3">
                  <c:v>0.94543695568707997</c:v>
                </c:pt>
                <c:pt idx="4">
                  <c:v>9.1215817601332478</c:v>
                </c:pt>
                <c:pt idx="5">
                  <c:v>3.325647838128567</c:v>
                </c:pt>
                <c:pt idx="6">
                  <c:v>3.8911973954249128</c:v>
                </c:pt>
                <c:pt idx="7">
                  <c:v>0.98093937251618102</c:v>
                </c:pt>
                <c:pt idx="8">
                  <c:v>3.6830983114836751</c:v>
                </c:pt>
                <c:pt idx="9">
                  <c:v>11.614535059308711</c:v>
                </c:pt>
                <c:pt idx="11">
                  <c:v>4.9854084319479464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1A-4B69-864A-DA02D6F7D0FD}"/>
            </c:ext>
          </c:extLst>
        </c:ser>
        <c:ser>
          <c:idx val="2"/>
          <c:order val="2"/>
          <c:tx>
            <c:strRef>
              <c:f>maxwell!$J$2</c:f>
              <c:strCache>
                <c:ptCount val="1"/>
                <c:pt idx="0">
                  <c:v>K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maxwell!$A$3:$A$14</c:f>
              <c:strCache>
                <c:ptCount val="12"/>
                <c:pt idx="0">
                  <c:v>bfs</c:v>
                </c:pt>
                <c:pt idx="1">
                  <c:v>bh</c:v>
                </c:pt>
                <c:pt idx="2">
                  <c:v>bt</c:v>
                </c:pt>
                <c:pt idx="3">
                  <c:v>ccl</c:v>
                </c:pt>
                <c:pt idx="4">
                  <c:v>gc</c:v>
                </c:pt>
                <c:pt idx="5">
                  <c:v>mstf</c:v>
                </c:pt>
                <c:pt idx="6">
                  <c:v>mstv</c:v>
                </c:pt>
                <c:pt idx="7">
                  <c:v>qt</c:v>
                </c:pt>
                <c:pt idx="8">
                  <c:v>sp</c:v>
                </c:pt>
                <c:pt idx="9">
                  <c:v>sssp</c:v>
                </c:pt>
                <c:pt idx="11">
                  <c:v>geo</c:v>
                </c:pt>
              </c:strCache>
            </c:strRef>
          </c:cat>
          <c:val>
            <c:numRef>
              <c:f>maxwell!$J$3:$J$14</c:f>
              <c:numCache>
                <c:formatCode>General</c:formatCode>
                <c:ptCount val="12"/>
                <c:pt idx="0">
                  <c:v>21.062480277690121</c:v>
                </c:pt>
                <c:pt idx="1">
                  <c:v>4.2209182929765108</c:v>
                </c:pt>
                <c:pt idx="2">
                  <c:v>34.591282298961602</c:v>
                </c:pt>
                <c:pt idx="3">
                  <c:v>0</c:v>
                </c:pt>
                <c:pt idx="4">
                  <c:v>9.9412821482602123</c:v>
                </c:pt>
                <c:pt idx="5">
                  <c:v>3.4245306631123769</c:v>
                </c:pt>
                <c:pt idx="6">
                  <c:v>3.9016280711223681</c:v>
                </c:pt>
                <c:pt idx="7">
                  <c:v>2.2225747255139812</c:v>
                </c:pt>
                <c:pt idx="8">
                  <c:v>0</c:v>
                </c:pt>
                <c:pt idx="9">
                  <c:v>8.5321467642851143</c:v>
                </c:pt>
                <c:pt idx="11">
                  <c:v>7.2633319311040507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1A-4B69-864A-DA02D6F7D0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46605048"/>
        <c:axId val="-2046608040"/>
      </c:barChart>
      <c:catAx>
        <c:axId val="-2046605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046608040"/>
        <c:crosses val="autoZero"/>
        <c:auto val="1"/>
        <c:lblAlgn val="ctr"/>
        <c:lblOffset val="100"/>
        <c:noMultiLvlLbl val="0"/>
      </c:catAx>
      <c:valAx>
        <c:axId val="-2046608040"/>
        <c:scaling>
          <c:logBase val="2"/>
          <c:orientation val="minMax"/>
          <c:max val="32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Speedup over CDP</a:t>
                </a:r>
              </a:p>
              <a:p>
                <a:pPr>
                  <a:defRPr/>
                </a:pPr>
                <a:r>
                  <a:rPr lang="en-US" b="0" dirty="0"/>
                  <a:t>(</a:t>
                </a:r>
                <a:r>
                  <a:rPr lang="en-US" b="0" i="1" dirty="0"/>
                  <a:t>higher is better</a:t>
                </a:r>
                <a:r>
                  <a:rPr lang="en-US" b="0" dirty="0"/>
                  <a:t>)</a:t>
                </a:r>
              </a:p>
            </c:rich>
          </c:tx>
          <c:layout>
            <c:manualLayout>
              <c:xMode val="edge"/>
              <c:yMode val="edge"/>
              <c:x val="5.4869684499314099E-2"/>
              <c:y val="0.288062961383910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-2046605048"/>
        <c:crosses val="autoZero"/>
        <c:crossBetween val="between"/>
        <c:majorUnit val="2"/>
      </c:valAx>
    </c:plotArea>
    <c:legend>
      <c:legendPos val="t"/>
      <c:layout>
        <c:manualLayout>
          <c:xMode val="edge"/>
          <c:yMode val="edge"/>
          <c:x val="0.45149825699016599"/>
          <c:y val="0.23444395313644001"/>
          <c:w val="0.29683451053733501"/>
          <c:h val="9.0930232165527702E-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gap"/>
    <c:showDLblsOverMax val="0"/>
  </c:chart>
  <c:txPr>
    <a:bodyPr/>
    <a:lstStyle/>
    <a:p>
      <a:pPr>
        <a:defRPr sz="1800">
          <a:latin typeface="+mj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profiling!$AC$2</c:f>
              <c:strCache>
                <c:ptCount val="1"/>
                <c:pt idx="0">
                  <c:v>Real Work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tx1"/>
              </a:solidFill>
            </a:ln>
          </c:spPr>
          <c:invertIfNegative val="0"/>
          <c:cat>
            <c:multiLvlStrRef>
              <c:f>profiling!$A$3:$B$42</c:f>
              <c:multiLvlStrCache>
                <c:ptCount val="40"/>
                <c:lvl>
                  <c:pt idx="0">
                    <c:v>CDP</c:v>
                  </c:pt>
                  <c:pt idx="1">
                    <c:v>W</c:v>
                  </c:pt>
                  <c:pt idx="2">
                    <c:v>B</c:v>
                  </c:pt>
                  <c:pt idx="3">
                    <c:v>K</c:v>
                  </c:pt>
                  <c:pt idx="4">
                    <c:v>CDP</c:v>
                  </c:pt>
                  <c:pt idx="5">
                    <c:v>W</c:v>
                  </c:pt>
                  <c:pt idx="6">
                    <c:v>B</c:v>
                  </c:pt>
                  <c:pt idx="7">
                    <c:v>K</c:v>
                  </c:pt>
                  <c:pt idx="8">
                    <c:v>CDP</c:v>
                  </c:pt>
                  <c:pt idx="9">
                    <c:v>W</c:v>
                  </c:pt>
                  <c:pt idx="10">
                    <c:v>B</c:v>
                  </c:pt>
                  <c:pt idx="11">
                    <c:v>K</c:v>
                  </c:pt>
                  <c:pt idx="12">
                    <c:v>CDP</c:v>
                  </c:pt>
                  <c:pt idx="13">
                    <c:v>W</c:v>
                  </c:pt>
                  <c:pt idx="14">
                    <c:v>B</c:v>
                  </c:pt>
                  <c:pt idx="15">
                    <c:v>-</c:v>
                  </c:pt>
                  <c:pt idx="16">
                    <c:v>CDP</c:v>
                  </c:pt>
                  <c:pt idx="17">
                    <c:v>W</c:v>
                  </c:pt>
                  <c:pt idx="18">
                    <c:v>B</c:v>
                  </c:pt>
                  <c:pt idx="19">
                    <c:v>K</c:v>
                  </c:pt>
                  <c:pt idx="20">
                    <c:v>CDP</c:v>
                  </c:pt>
                  <c:pt idx="21">
                    <c:v>W</c:v>
                  </c:pt>
                  <c:pt idx="22">
                    <c:v>B</c:v>
                  </c:pt>
                  <c:pt idx="23">
                    <c:v>K</c:v>
                  </c:pt>
                  <c:pt idx="24">
                    <c:v>CDP</c:v>
                  </c:pt>
                  <c:pt idx="25">
                    <c:v>W</c:v>
                  </c:pt>
                  <c:pt idx="26">
                    <c:v>B</c:v>
                  </c:pt>
                  <c:pt idx="27">
                    <c:v>K</c:v>
                  </c:pt>
                  <c:pt idx="28">
                    <c:v>CDP</c:v>
                  </c:pt>
                  <c:pt idx="29">
                    <c:v>W</c:v>
                  </c:pt>
                  <c:pt idx="30">
                    <c:v>B</c:v>
                  </c:pt>
                  <c:pt idx="31">
                    <c:v>K</c:v>
                  </c:pt>
                  <c:pt idx="32">
                    <c:v>CDP</c:v>
                  </c:pt>
                  <c:pt idx="33">
                    <c:v>W</c:v>
                  </c:pt>
                  <c:pt idx="34">
                    <c:v>B</c:v>
                  </c:pt>
                  <c:pt idx="35">
                    <c:v>-</c:v>
                  </c:pt>
                  <c:pt idx="36">
                    <c:v>CDP</c:v>
                  </c:pt>
                  <c:pt idx="37">
                    <c:v>W</c:v>
                  </c:pt>
                  <c:pt idx="38">
                    <c:v>B</c:v>
                  </c:pt>
                  <c:pt idx="39">
                    <c:v>K</c:v>
                  </c:pt>
                </c:lvl>
                <c:lvl>
                  <c:pt idx="0">
                    <c:v>bfs
(1 iter.)</c:v>
                  </c:pt>
                  <c:pt idx="4">
                    <c:v>bh</c:v>
                  </c:pt>
                  <c:pt idx="8">
                    <c:v>bt</c:v>
                  </c:pt>
                  <c:pt idx="12">
                    <c:v>ccl</c:v>
                  </c:pt>
                  <c:pt idx="16">
                    <c:v>gc</c:v>
                  </c:pt>
                  <c:pt idx="20">
                    <c:v>mstf
(1 iter.)</c:v>
                  </c:pt>
                  <c:pt idx="24">
                    <c:v>mstv
(1 iter.)</c:v>
                  </c:pt>
                  <c:pt idx="28">
                    <c:v>qt
(1 recur.)</c:v>
                  </c:pt>
                  <c:pt idx="32">
                    <c:v>sp
(1 iter.)</c:v>
                  </c:pt>
                  <c:pt idx="36">
                    <c:v>sssp
(1 iter.)</c:v>
                  </c:pt>
                </c:lvl>
              </c:multiLvlStrCache>
            </c:multiLvlStrRef>
          </c:cat>
          <c:val>
            <c:numRef>
              <c:f>profiling!$AC$3:$AC$42</c:f>
              <c:numCache>
                <c:formatCode>0%</c:formatCode>
                <c:ptCount val="40"/>
                <c:pt idx="0">
                  <c:v>3.7784787123572201E-2</c:v>
                </c:pt>
                <c:pt idx="1">
                  <c:v>2.3331649226508999E-2</c:v>
                </c:pt>
                <c:pt idx="2">
                  <c:v>2.02358881167292E-2</c:v>
                </c:pt>
                <c:pt idx="3">
                  <c:v>1.25604880581516E-2</c:v>
                </c:pt>
                <c:pt idx="4">
                  <c:v>0.99516095097832902</c:v>
                </c:pt>
                <c:pt idx="5">
                  <c:v>0.24857984430885799</c:v>
                </c:pt>
                <c:pt idx="6">
                  <c:v>0.246581106669472</c:v>
                </c:pt>
                <c:pt idx="7">
                  <c:v>0.25178834420366097</c:v>
                </c:pt>
                <c:pt idx="8">
                  <c:v>6.9368940835372003E-4</c:v>
                </c:pt>
                <c:pt idx="9">
                  <c:v>7.1917187641569295E-4</c:v>
                </c:pt>
                <c:pt idx="10">
                  <c:v>1.4043671287487501E-3</c:v>
                </c:pt>
                <c:pt idx="11">
                  <c:v>4.6378091872791597E-3</c:v>
                </c:pt>
                <c:pt idx="12">
                  <c:v>0.83674703071770895</c:v>
                </c:pt>
                <c:pt idx="13">
                  <c:v>0.84514087168675001</c:v>
                </c:pt>
                <c:pt idx="14">
                  <c:v>0.83800381296988102</c:v>
                </c:pt>
                <c:pt idx="15">
                  <c:v>0</c:v>
                </c:pt>
                <c:pt idx="16">
                  <c:v>8.9020484231417799E-2</c:v>
                </c:pt>
                <c:pt idx="17">
                  <c:v>1.5464424884428301E-2</c:v>
                </c:pt>
                <c:pt idx="18">
                  <c:v>2.1712155806017E-2</c:v>
                </c:pt>
                <c:pt idx="19">
                  <c:v>2.3648436050311E-2</c:v>
                </c:pt>
                <c:pt idx="20">
                  <c:v>0.23490653008270601</c:v>
                </c:pt>
                <c:pt idx="21">
                  <c:v>0.12554614109357101</c:v>
                </c:pt>
                <c:pt idx="22">
                  <c:v>0.110792634150576</c:v>
                </c:pt>
                <c:pt idx="23">
                  <c:v>8.9522231490829607E-2</c:v>
                </c:pt>
                <c:pt idx="24">
                  <c:v>0.23567978468490999</c:v>
                </c:pt>
                <c:pt idx="25">
                  <c:v>0.13062906106990901</c:v>
                </c:pt>
                <c:pt idx="26">
                  <c:v>0.11398511519000699</c:v>
                </c:pt>
                <c:pt idx="27">
                  <c:v>9.3018125355279896E-2</c:v>
                </c:pt>
                <c:pt idx="28">
                  <c:v>0.23142570039761701</c:v>
                </c:pt>
                <c:pt idx="29">
                  <c:v>0.31956978494054999</c:v>
                </c:pt>
                <c:pt idx="30">
                  <c:v>0.35253787459913699</c:v>
                </c:pt>
                <c:pt idx="31">
                  <c:v>0.36902432340171798</c:v>
                </c:pt>
                <c:pt idx="32">
                  <c:v>0.20300157701681601</c:v>
                </c:pt>
                <c:pt idx="33">
                  <c:v>4.7104198501309501E-2</c:v>
                </c:pt>
                <c:pt idx="34">
                  <c:v>4.8770381456240401E-2</c:v>
                </c:pt>
                <c:pt idx="35">
                  <c:v>0</c:v>
                </c:pt>
                <c:pt idx="36">
                  <c:v>0.57940275002826702</c:v>
                </c:pt>
                <c:pt idx="37">
                  <c:v>9.16868821525752E-2</c:v>
                </c:pt>
                <c:pt idx="38">
                  <c:v>4.73931332570076E-2</c:v>
                </c:pt>
                <c:pt idx="39">
                  <c:v>9.4495542663081994E-2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49-4BE9-A9F6-F9E8EB041E67}"/>
            </c:ext>
          </c:extLst>
        </c:ser>
        <c:ser>
          <c:idx val="1"/>
          <c:order val="1"/>
          <c:tx>
            <c:strRef>
              <c:f>profiling!$AD$2</c:f>
              <c:strCache>
                <c:ptCount val="1"/>
                <c:pt idx="0">
                  <c:v>Launch Overhead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</c:spPr>
          <c:invertIfNegative val="0"/>
          <c:cat>
            <c:multiLvlStrRef>
              <c:f>profiling!$A$3:$B$42</c:f>
              <c:multiLvlStrCache>
                <c:ptCount val="40"/>
                <c:lvl>
                  <c:pt idx="0">
                    <c:v>CDP</c:v>
                  </c:pt>
                  <c:pt idx="1">
                    <c:v>W</c:v>
                  </c:pt>
                  <c:pt idx="2">
                    <c:v>B</c:v>
                  </c:pt>
                  <c:pt idx="3">
                    <c:v>K</c:v>
                  </c:pt>
                  <c:pt idx="4">
                    <c:v>CDP</c:v>
                  </c:pt>
                  <c:pt idx="5">
                    <c:v>W</c:v>
                  </c:pt>
                  <c:pt idx="6">
                    <c:v>B</c:v>
                  </c:pt>
                  <c:pt idx="7">
                    <c:v>K</c:v>
                  </c:pt>
                  <c:pt idx="8">
                    <c:v>CDP</c:v>
                  </c:pt>
                  <c:pt idx="9">
                    <c:v>W</c:v>
                  </c:pt>
                  <c:pt idx="10">
                    <c:v>B</c:v>
                  </c:pt>
                  <c:pt idx="11">
                    <c:v>K</c:v>
                  </c:pt>
                  <c:pt idx="12">
                    <c:v>CDP</c:v>
                  </c:pt>
                  <c:pt idx="13">
                    <c:v>W</c:v>
                  </c:pt>
                  <c:pt idx="14">
                    <c:v>B</c:v>
                  </c:pt>
                  <c:pt idx="15">
                    <c:v>-</c:v>
                  </c:pt>
                  <c:pt idx="16">
                    <c:v>CDP</c:v>
                  </c:pt>
                  <c:pt idx="17">
                    <c:v>W</c:v>
                  </c:pt>
                  <c:pt idx="18">
                    <c:v>B</c:v>
                  </c:pt>
                  <c:pt idx="19">
                    <c:v>K</c:v>
                  </c:pt>
                  <c:pt idx="20">
                    <c:v>CDP</c:v>
                  </c:pt>
                  <c:pt idx="21">
                    <c:v>W</c:v>
                  </c:pt>
                  <c:pt idx="22">
                    <c:v>B</c:v>
                  </c:pt>
                  <c:pt idx="23">
                    <c:v>K</c:v>
                  </c:pt>
                  <c:pt idx="24">
                    <c:v>CDP</c:v>
                  </c:pt>
                  <c:pt idx="25">
                    <c:v>W</c:v>
                  </c:pt>
                  <c:pt idx="26">
                    <c:v>B</c:v>
                  </c:pt>
                  <c:pt idx="27">
                    <c:v>K</c:v>
                  </c:pt>
                  <c:pt idx="28">
                    <c:v>CDP</c:v>
                  </c:pt>
                  <c:pt idx="29">
                    <c:v>W</c:v>
                  </c:pt>
                  <c:pt idx="30">
                    <c:v>B</c:v>
                  </c:pt>
                  <c:pt idx="31">
                    <c:v>K</c:v>
                  </c:pt>
                  <c:pt idx="32">
                    <c:v>CDP</c:v>
                  </c:pt>
                  <c:pt idx="33">
                    <c:v>W</c:v>
                  </c:pt>
                  <c:pt idx="34">
                    <c:v>B</c:v>
                  </c:pt>
                  <c:pt idx="35">
                    <c:v>-</c:v>
                  </c:pt>
                  <c:pt idx="36">
                    <c:v>CDP</c:v>
                  </c:pt>
                  <c:pt idx="37">
                    <c:v>W</c:v>
                  </c:pt>
                  <c:pt idx="38">
                    <c:v>B</c:v>
                  </c:pt>
                  <c:pt idx="39">
                    <c:v>K</c:v>
                  </c:pt>
                </c:lvl>
                <c:lvl>
                  <c:pt idx="0">
                    <c:v>bfs
(1 iter.)</c:v>
                  </c:pt>
                  <c:pt idx="4">
                    <c:v>bh</c:v>
                  </c:pt>
                  <c:pt idx="8">
                    <c:v>bt</c:v>
                  </c:pt>
                  <c:pt idx="12">
                    <c:v>ccl</c:v>
                  </c:pt>
                  <c:pt idx="16">
                    <c:v>gc</c:v>
                  </c:pt>
                  <c:pt idx="20">
                    <c:v>mstf
(1 iter.)</c:v>
                  </c:pt>
                  <c:pt idx="24">
                    <c:v>mstv
(1 iter.)</c:v>
                  </c:pt>
                  <c:pt idx="28">
                    <c:v>qt
(1 recur.)</c:v>
                  </c:pt>
                  <c:pt idx="32">
                    <c:v>sp
(1 iter.)</c:v>
                  </c:pt>
                  <c:pt idx="36">
                    <c:v>sssp
(1 iter.)</c:v>
                  </c:pt>
                </c:lvl>
              </c:multiLvlStrCache>
            </c:multiLvlStrRef>
          </c:cat>
          <c:val>
            <c:numRef>
              <c:f>profiling!$AD$3:$AD$42</c:f>
              <c:numCache>
                <c:formatCode>0%</c:formatCode>
                <c:ptCount val="40"/>
                <c:pt idx="0">
                  <c:v>0.96221521287642797</c:v>
                </c:pt>
                <c:pt idx="1">
                  <c:v>8.8846286977128097E-2</c:v>
                </c:pt>
                <c:pt idx="2">
                  <c:v>2.7804849961392E-2</c:v>
                </c:pt>
                <c:pt idx="3">
                  <c:v>8.6127086828021397E-3</c:v>
                </c:pt>
                <c:pt idx="4">
                  <c:v>4.8390490216705297E-3</c:v>
                </c:pt>
                <c:pt idx="5">
                  <c:v>3.1559015358720798E-4</c:v>
                </c:pt>
                <c:pt idx="6">
                  <c:v>1.5779507679360399E-4</c:v>
                </c:pt>
                <c:pt idx="7">
                  <c:v>5.2598358931201398E-5</c:v>
                </c:pt>
                <c:pt idx="8">
                  <c:v>0.99930631059164599</c:v>
                </c:pt>
                <c:pt idx="9">
                  <c:v>7.8958842982694594E-2</c:v>
                </c:pt>
                <c:pt idx="10">
                  <c:v>4.1499614931593702E-2</c:v>
                </c:pt>
                <c:pt idx="11">
                  <c:v>2.5658013953067001E-2</c:v>
                </c:pt>
                <c:pt idx="12">
                  <c:v>0.16325296928229099</c:v>
                </c:pt>
                <c:pt idx="13">
                  <c:v>0.15351114403684099</c:v>
                </c:pt>
                <c:pt idx="14">
                  <c:v>0.140104409498673</c:v>
                </c:pt>
                <c:pt idx="15">
                  <c:v>0</c:v>
                </c:pt>
                <c:pt idx="16">
                  <c:v>0.91097951576858205</c:v>
                </c:pt>
                <c:pt idx="17">
                  <c:v>9.2993085865961E-2</c:v>
                </c:pt>
                <c:pt idx="18">
                  <c:v>5.85014804476034E-2</c:v>
                </c:pt>
                <c:pt idx="19">
                  <c:v>1.3812132409297399E-2</c:v>
                </c:pt>
                <c:pt idx="20">
                  <c:v>0.76509346991729399</c:v>
                </c:pt>
                <c:pt idx="21">
                  <c:v>8.2288912806368394E-2</c:v>
                </c:pt>
                <c:pt idx="22">
                  <c:v>3.58088325189342E-2</c:v>
                </c:pt>
                <c:pt idx="23">
                  <c:v>2.0697564672567701E-2</c:v>
                </c:pt>
                <c:pt idx="24">
                  <c:v>0.76432021531508998</c:v>
                </c:pt>
                <c:pt idx="25">
                  <c:v>8.0985829300658105E-2</c:v>
                </c:pt>
                <c:pt idx="26">
                  <c:v>3.50887319504226E-2</c:v>
                </c:pt>
                <c:pt idx="27">
                  <c:v>2.0534836541794499E-2</c:v>
                </c:pt>
                <c:pt idx="28">
                  <c:v>0.76857429960238299</c:v>
                </c:pt>
                <c:pt idx="29">
                  <c:v>0.72012942992177398</c:v>
                </c:pt>
                <c:pt idx="30">
                  <c:v>0.69110385645394801</c:v>
                </c:pt>
                <c:pt idx="31">
                  <c:v>1.42026741798845E-2</c:v>
                </c:pt>
                <c:pt idx="32">
                  <c:v>0.79699842298318402</c:v>
                </c:pt>
                <c:pt idx="33">
                  <c:v>0.153813338555089</c:v>
                </c:pt>
                <c:pt idx="34">
                  <c:v>0.117548945217023</c:v>
                </c:pt>
                <c:pt idx="35">
                  <c:v>0</c:v>
                </c:pt>
                <c:pt idx="36">
                  <c:v>0.42059724997173298</c:v>
                </c:pt>
                <c:pt idx="37">
                  <c:v>2.8151736997148999E-2</c:v>
                </c:pt>
                <c:pt idx="38">
                  <c:v>9.6529255526224406E-3</c:v>
                </c:pt>
                <c:pt idx="39">
                  <c:v>3.5190179031457602E-3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49-4BE9-A9F6-F9E8EB041E67}"/>
            </c:ext>
          </c:extLst>
        </c:ser>
        <c:ser>
          <c:idx val="2"/>
          <c:order val="2"/>
          <c:tx>
            <c:strRef>
              <c:f>profiling!$AE$2</c:f>
              <c:strCache>
                <c:ptCount val="1"/>
                <c:pt idx="0">
                  <c:v>Aggregation Logic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tx1"/>
              </a:solidFill>
            </a:ln>
          </c:spPr>
          <c:invertIfNegative val="0"/>
          <c:cat>
            <c:multiLvlStrRef>
              <c:f>profiling!$A$3:$B$42</c:f>
              <c:multiLvlStrCache>
                <c:ptCount val="40"/>
                <c:lvl>
                  <c:pt idx="0">
                    <c:v>CDP</c:v>
                  </c:pt>
                  <c:pt idx="1">
                    <c:v>W</c:v>
                  </c:pt>
                  <c:pt idx="2">
                    <c:v>B</c:v>
                  </c:pt>
                  <c:pt idx="3">
                    <c:v>K</c:v>
                  </c:pt>
                  <c:pt idx="4">
                    <c:v>CDP</c:v>
                  </c:pt>
                  <c:pt idx="5">
                    <c:v>W</c:v>
                  </c:pt>
                  <c:pt idx="6">
                    <c:v>B</c:v>
                  </c:pt>
                  <c:pt idx="7">
                    <c:v>K</c:v>
                  </c:pt>
                  <c:pt idx="8">
                    <c:v>CDP</c:v>
                  </c:pt>
                  <c:pt idx="9">
                    <c:v>W</c:v>
                  </c:pt>
                  <c:pt idx="10">
                    <c:v>B</c:v>
                  </c:pt>
                  <c:pt idx="11">
                    <c:v>K</c:v>
                  </c:pt>
                  <c:pt idx="12">
                    <c:v>CDP</c:v>
                  </c:pt>
                  <c:pt idx="13">
                    <c:v>W</c:v>
                  </c:pt>
                  <c:pt idx="14">
                    <c:v>B</c:v>
                  </c:pt>
                  <c:pt idx="15">
                    <c:v>-</c:v>
                  </c:pt>
                  <c:pt idx="16">
                    <c:v>CDP</c:v>
                  </c:pt>
                  <c:pt idx="17">
                    <c:v>W</c:v>
                  </c:pt>
                  <c:pt idx="18">
                    <c:v>B</c:v>
                  </c:pt>
                  <c:pt idx="19">
                    <c:v>K</c:v>
                  </c:pt>
                  <c:pt idx="20">
                    <c:v>CDP</c:v>
                  </c:pt>
                  <c:pt idx="21">
                    <c:v>W</c:v>
                  </c:pt>
                  <c:pt idx="22">
                    <c:v>B</c:v>
                  </c:pt>
                  <c:pt idx="23">
                    <c:v>K</c:v>
                  </c:pt>
                  <c:pt idx="24">
                    <c:v>CDP</c:v>
                  </c:pt>
                  <c:pt idx="25">
                    <c:v>W</c:v>
                  </c:pt>
                  <c:pt idx="26">
                    <c:v>B</c:v>
                  </c:pt>
                  <c:pt idx="27">
                    <c:v>K</c:v>
                  </c:pt>
                  <c:pt idx="28">
                    <c:v>CDP</c:v>
                  </c:pt>
                  <c:pt idx="29">
                    <c:v>W</c:v>
                  </c:pt>
                  <c:pt idx="30">
                    <c:v>B</c:v>
                  </c:pt>
                  <c:pt idx="31">
                    <c:v>K</c:v>
                  </c:pt>
                  <c:pt idx="32">
                    <c:v>CDP</c:v>
                  </c:pt>
                  <c:pt idx="33">
                    <c:v>W</c:v>
                  </c:pt>
                  <c:pt idx="34">
                    <c:v>B</c:v>
                  </c:pt>
                  <c:pt idx="35">
                    <c:v>-</c:v>
                  </c:pt>
                  <c:pt idx="36">
                    <c:v>CDP</c:v>
                  </c:pt>
                  <c:pt idx="37">
                    <c:v>W</c:v>
                  </c:pt>
                  <c:pt idx="38">
                    <c:v>B</c:v>
                  </c:pt>
                  <c:pt idx="39">
                    <c:v>K</c:v>
                  </c:pt>
                </c:lvl>
                <c:lvl>
                  <c:pt idx="0">
                    <c:v>bfs
(1 iter.)</c:v>
                  </c:pt>
                  <c:pt idx="4">
                    <c:v>bh</c:v>
                  </c:pt>
                  <c:pt idx="8">
                    <c:v>bt</c:v>
                  </c:pt>
                  <c:pt idx="12">
                    <c:v>ccl</c:v>
                  </c:pt>
                  <c:pt idx="16">
                    <c:v>gc</c:v>
                  </c:pt>
                  <c:pt idx="20">
                    <c:v>mstf
(1 iter.)</c:v>
                  </c:pt>
                  <c:pt idx="24">
                    <c:v>mstv
(1 iter.)</c:v>
                  </c:pt>
                  <c:pt idx="28">
                    <c:v>qt
(1 recur.)</c:v>
                  </c:pt>
                  <c:pt idx="32">
                    <c:v>sp
(1 iter.)</c:v>
                  </c:pt>
                  <c:pt idx="36">
                    <c:v>sssp
(1 iter.)</c:v>
                  </c:pt>
                </c:lvl>
              </c:multiLvlStrCache>
            </c:multiLvlStrRef>
          </c:cat>
          <c:val>
            <c:numRef>
              <c:f>profiling!$AE$3:$AE$42</c:f>
              <c:numCache>
                <c:formatCode>0%</c:formatCode>
                <c:ptCount val="40"/>
                <c:pt idx="0">
                  <c:v>0</c:v>
                </c:pt>
                <c:pt idx="1">
                  <c:v>7.9028742977341002E-3</c:v>
                </c:pt>
                <c:pt idx="2">
                  <c:v>2.79752110125942E-3</c:v>
                </c:pt>
                <c:pt idx="3">
                  <c:v>1.9880867747690201E-2</c:v>
                </c:pt>
                <c:pt idx="4">
                  <c:v>0</c:v>
                </c:pt>
                <c:pt idx="5">
                  <c:v>1.05196717862403E-4</c:v>
                </c:pt>
                <c:pt idx="6">
                  <c:v>1.05196717862403E-4</c:v>
                </c:pt>
                <c:pt idx="7">
                  <c:v>3.1559015358720798E-4</c:v>
                </c:pt>
                <c:pt idx="8">
                  <c:v>0</c:v>
                </c:pt>
                <c:pt idx="9">
                  <c:v>6.2290477484824099E-4</c:v>
                </c:pt>
                <c:pt idx="10">
                  <c:v>6.5320059798858396E-3</c:v>
                </c:pt>
                <c:pt idx="11">
                  <c:v>6.6792380175772397E-3</c:v>
                </c:pt>
                <c:pt idx="12">
                  <c:v>0</c:v>
                </c:pt>
                <c:pt idx="13">
                  <c:v>3.7287739116017599E-2</c:v>
                </c:pt>
                <c:pt idx="14">
                  <c:v>6.2785514329883801E-2</c:v>
                </c:pt>
                <c:pt idx="15">
                  <c:v>0</c:v>
                </c:pt>
                <c:pt idx="16">
                  <c:v>0</c:v>
                </c:pt>
                <c:pt idx="17">
                  <c:v>9.5264988019266097E-3</c:v>
                </c:pt>
                <c:pt idx="18">
                  <c:v>2.2822289812745599E-2</c:v>
                </c:pt>
                <c:pt idx="19">
                  <c:v>5.80367731889729E-2</c:v>
                </c:pt>
                <c:pt idx="20">
                  <c:v>0</c:v>
                </c:pt>
                <c:pt idx="21">
                  <c:v>0.123182696267602</c:v>
                </c:pt>
                <c:pt idx="22">
                  <c:v>0.17238428267136599</c:v>
                </c:pt>
                <c:pt idx="23">
                  <c:v>0.194370807911833</c:v>
                </c:pt>
                <c:pt idx="24">
                  <c:v>0</c:v>
                </c:pt>
                <c:pt idx="25">
                  <c:v>0.120541757038583</c:v>
                </c:pt>
                <c:pt idx="26">
                  <c:v>0.173067421051184</c:v>
                </c:pt>
                <c:pt idx="27">
                  <c:v>0.19374580501545599</c:v>
                </c:pt>
                <c:pt idx="28">
                  <c:v>0</c:v>
                </c:pt>
                <c:pt idx="29">
                  <c:v>3.9237651991211001E-2</c:v>
                </c:pt>
                <c:pt idx="30">
                  <c:v>2.4179163321136999E-2</c:v>
                </c:pt>
                <c:pt idx="31">
                  <c:v>3.6391347619345198E-2</c:v>
                </c:pt>
                <c:pt idx="32">
                  <c:v>0</c:v>
                </c:pt>
                <c:pt idx="33">
                  <c:v>8.7540168471552503E-3</c:v>
                </c:pt>
                <c:pt idx="34">
                  <c:v>8.3361598416689005E-3</c:v>
                </c:pt>
                <c:pt idx="35">
                  <c:v>0</c:v>
                </c:pt>
                <c:pt idx="36">
                  <c:v>0</c:v>
                </c:pt>
                <c:pt idx="37">
                  <c:v>5.4881405115629199E-4</c:v>
                </c:pt>
                <c:pt idx="38">
                  <c:v>1.1751364079829201E-2</c:v>
                </c:pt>
                <c:pt idx="39">
                  <c:v>1.2881355014173999E-2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49-4BE9-A9F6-F9E8EB041E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46695432"/>
        <c:axId val="-2046699112"/>
      </c:barChart>
      <c:catAx>
        <c:axId val="-2046695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046699112"/>
        <c:crosses val="autoZero"/>
        <c:auto val="1"/>
        <c:lblAlgn val="ctr"/>
        <c:lblOffset val="100"/>
        <c:noMultiLvlLbl val="0"/>
      </c:catAx>
      <c:valAx>
        <c:axId val="-2046699112"/>
        <c:scaling>
          <c:orientation val="minMax"/>
          <c:max val="1.1000000000000001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en-US" sz="1800" dirty="0"/>
                  <a:t>Normalized Execution Time</a:t>
                </a:r>
              </a:p>
              <a:p>
                <a:pPr>
                  <a:defRPr sz="1800"/>
                </a:pPr>
                <a:r>
                  <a:rPr lang="en-US" sz="1800" b="0" dirty="0"/>
                  <a:t>(</a:t>
                </a:r>
                <a:r>
                  <a:rPr lang="en-US" sz="1800" b="0" i="1" dirty="0"/>
                  <a:t>lower is better</a:t>
                </a:r>
                <a:r>
                  <a:rPr lang="en-US" sz="1800" b="0" dirty="0"/>
                  <a:t>)</a:t>
                </a:r>
              </a:p>
            </c:rich>
          </c:tx>
          <c:overlay val="0"/>
        </c:title>
        <c:numFmt formatCode="0%" sourceLinked="1"/>
        <c:majorTickMark val="out"/>
        <c:minorTickMark val="none"/>
        <c:tickLblPos val="nextTo"/>
        <c:crossAx val="-2046695432"/>
        <c:crosses val="autoZero"/>
        <c:crossBetween val="between"/>
        <c:majorUnit val="0.1"/>
      </c:valAx>
    </c:plotArea>
    <c:legend>
      <c:legendPos val="t"/>
      <c:layout>
        <c:manualLayout>
          <c:xMode val="edge"/>
          <c:yMode val="edge"/>
          <c:x val="0.26045990354863602"/>
          <c:y val="4.6196761436119498E-2"/>
          <c:w val="0.64554535048253303"/>
          <c:h val="6.5814562877562405E-2"/>
        </c:manualLayout>
      </c:layout>
      <c:overlay val="0"/>
      <c:txPr>
        <a:bodyPr/>
        <a:lstStyle/>
        <a:p>
          <a:pPr>
            <a:defRPr sz="1800"/>
          </a:pPr>
          <a:endParaRPr lang="en-CH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+mj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472588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14</a:t>
            </a:fld>
            <a:endParaRPr lang="es-ES_tradn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15</a:t>
            </a:fld>
            <a:endParaRPr lang="es-ES_trad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16</a:t>
            </a:fld>
            <a:endParaRPr lang="es-ES_tradn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424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Used</a:t>
            </a:r>
            <a:r>
              <a:rPr lang="es-ES_tradnl" dirty="0"/>
              <a:t> in vector </a:t>
            </a:r>
            <a:r>
              <a:rPr lang="es-ES_tradnl" dirty="0" err="1"/>
              <a:t>graphics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generate</a:t>
            </a:r>
            <a:r>
              <a:rPr lang="es-ES_tradnl" dirty="0"/>
              <a:t> </a:t>
            </a:r>
            <a:r>
              <a:rPr lang="es-ES_tradnl" dirty="0" err="1"/>
              <a:t>smooth</a:t>
            </a:r>
            <a:r>
              <a:rPr lang="es-ES_tradnl" baseline="0" dirty="0"/>
              <a:t> curves.</a:t>
            </a:r>
            <a:endParaRPr lang="es-ES_tradnl" dirty="0"/>
          </a:p>
          <a:p>
            <a:r>
              <a:rPr lang="es-ES_tradnl" dirty="0"/>
              <a:t>Linear:</a:t>
            </a:r>
            <a:r>
              <a:rPr lang="es-ES_tradnl" baseline="0" dirty="0"/>
              <a:t> 2 control </a:t>
            </a:r>
            <a:r>
              <a:rPr lang="es-ES_tradnl" baseline="0" dirty="0" err="1"/>
              <a:t>points</a:t>
            </a:r>
            <a:r>
              <a:rPr lang="es-ES_tradnl" baseline="0" dirty="0"/>
              <a:t>. Linear </a:t>
            </a:r>
            <a:r>
              <a:rPr lang="es-ES_tradnl" baseline="0" dirty="0" err="1"/>
              <a:t>interpolation</a:t>
            </a:r>
            <a:r>
              <a:rPr lang="es-ES_tradnl" baseline="0" dirty="0"/>
              <a:t> </a:t>
            </a:r>
            <a:r>
              <a:rPr lang="es-ES_tradnl" baseline="0" dirty="0" err="1"/>
              <a:t>expression</a:t>
            </a:r>
            <a:r>
              <a:rPr lang="es-ES_tradnl" baseline="0" dirty="0"/>
              <a:t>.</a:t>
            </a:r>
          </a:p>
          <a:p>
            <a:r>
              <a:rPr lang="es-ES_tradnl" baseline="0" dirty="0" err="1"/>
              <a:t>Quadratic</a:t>
            </a:r>
            <a:r>
              <a:rPr lang="es-ES_tradnl" baseline="0" dirty="0"/>
              <a:t>: 3 control </a:t>
            </a:r>
            <a:r>
              <a:rPr lang="es-ES_tradnl" baseline="0" dirty="0" err="1"/>
              <a:t>points</a:t>
            </a:r>
            <a:r>
              <a:rPr lang="es-ES_tradnl" baseline="0" dirty="0"/>
              <a:t>. Linear </a:t>
            </a:r>
            <a:r>
              <a:rPr lang="es-ES_tradnl" baseline="0" dirty="0" err="1"/>
              <a:t>interpolation</a:t>
            </a:r>
            <a:r>
              <a:rPr lang="es-ES_tradnl" baseline="0" dirty="0"/>
              <a:t> </a:t>
            </a:r>
            <a:r>
              <a:rPr lang="es-ES_tradnl" baseline="0" dirty="0" err="1"/>
              <a:t>from</a:t>
            </a:r>
            <a:r>
              <a:rPr lang="es-ES_tradnl" baseline="0" dirty="0"/>
              <a:t> P0 </a:t>
            </a:r>
            <a:r>
              <a:rPr lang="es-ES_tradnl" baseline="0" dirty="0" err="1"/>
              <a:t>to</a:t>
            </a:r>
            <a:r>
              <a:rPr lang="es-ES_tradnl" baseline="0" dirty="0"/>
              <a:t> P1, and </a:t>
            </a:r>
            <a:r>
              <a:rPr lang="es-ES_tradnl" baseline="0" dirty="0" err="1"/>
              <a:t>from</a:t>
            </a:r>
            <a:r>
              <a:rPr lang="es-ES_tradnl" baseline="0" dirty="0"/>
              <a:t> P1 </a:t>
            </a:r>
            <a:r>
              <a:rPr lang="es-ES_tradnl" baseline="0" dirty="0" err="1"/>
              <a:t>to</a:t>
            </a:r>
            <a:r>
              <a:rPr lang="es-ES_tradnl" baseline="0" dirty="0"/>
              <a:t> P2.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18</a:t>
            </a:fld>
            <a:endParaRPr lang="es-ES_tradn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19</a:t>
            </a:fld>
            <a:endParaRPr lang="es-ES_tradn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20</a:t>
            </a:fld>
            <a:endParaRPr lang="es-ES_tradn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21</a:t>
            </a:fld>
            <a:endParaRPr lang="es-ES_tradn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22</a:t>
            </a:fld>
            <a:endParaRPr lang="es-ES_tradn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</a:t>
            </a:fld>
            <a:endParaRPr lang="es-ES_tradn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23</a:t>
            </a:fld>
            <a:endParaRPr lang="es-ES_tradn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Parent</a:t>
            </a:r>
            <a:r>
              <a:rPr lang="es-ES_tradnl" baseline="0" dirty="0"/>
              <a:t> blocks of 64 </a:t>
            </a:r>
            <a:r>
              <a:rPr lang="es-ES_tradnl" baseline="0" dirty="0" err="1"/>
              <a:t>threads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24</a:t>
            </a:fld>
            <a:endParaRPr lang="es-ES_tradn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Computation is divided</a:t>
            </a:r>
            <a:r>
              <a:rPr lang="en-US" baseline="0" noProof="0" dirty="0"/>
              <a:t> such that if D data instances need B blocks to be processed… The kernel is therefore #Streams times launched.</a:t>
            </a:r>
          </a:p>
          <a:p>
            <a:r>
              <a:rPr lang="en-US" baseline="0" noProof="0" dirty="0"/>
              <a:t>CUDA literature gives only two rough estimates, but does not give any hint of the optimal number of streams in which a given data set should be preferably divided.</a:t>
            </a:r>
          </a:p>
          <a:p>
            <a:endParaRPr lang="en-US" baseline="0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CB778-670F-2D47-A8F4-B86EC1F0358D}" type="slidenum">
              <a:rPr lang="es-ES_tradnl" smtClean="0"/>
              <a:pPr/>
              <a:t>25</a:t>
            </a:fld>
            <a:endParaRPr lang="es-ES_tradn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26</a:t>
            </a:fld>
            <a:endParaRPr lang="es-ES_tradn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27</a:t>
            </a:fld>
            <a:endParaRPr lang="es-ES_tradn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Parent</a:t>
            </a:r>
            <a:r>
              <a:rPr lang="es-ES_tradnl" baseline="0" dirty="0"/>
              <a:t> blocks of 32 </a:t>
            </a:r>
            <a:r>
              <a:rPr lang="es-ES_tradnl" baseline="0" dirty="0" err="1"/>
              <a:t>threads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28</a:t>
            </a:fld>
            <a:endParaRPr lang="es-ES_tradn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70261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21</a:t>
            </a:r>
            <a:r>
              <a:rPr lang="es-ES_tradnl" baseline="0" dirty="0"/>
              <a:t> </a:t>
            </a:r>
            <a:r>
              <a:rPr lang="es-ES_tradnl" baseline="0" dirty="0" err="1"/>
              <a:t>points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31</a:t>
            </a:fld>
            <a:endParaRPr lang="es-ES_tradn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32</a:t>
            </a:fld>
            <a:endParaRPr lang="es-ES_tradn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</a:t>
            </a:fld>
            <a:endParaRPr lang="es-ES_tradn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33</a:t>
            </a:fld>
            <a:endParaRPr lang="es-ES_tradn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Btw</a:t>
            </a:r>
            <a:r>
              <a:rPr lang="es-ES_tradnl" dirty="0"/>
              <a:t>, </a:t>
            </a:r>
            <a:r>
              <a:rPr lang="es-ES_tradnl" dirty="0" err="1"/>
              <a:t>maximum</a:t>
            </a:r>
            <a:r>
              <a:rPr lang="es-ES_tradnl" dirty="0"/>
              <a:t> </a:t>
            </a:r>
            <a:r>
              <a:rPr lang="es-ES_tradnl" dirty="0" err="1"/>
              <a:t>nesting</a:t>
            </a:r>
            <a:r>
              <a:rPr lang="es-ES_tradnl" dirty="0"/>
              <a:t> </a:t>
            </a:r>
            <a:r>
              <a:rPr lang="es-ES_tradnl" dirty="0" err="1"/>
              <a:t>depth</a:t>
            </a:r>
            <a:r>
              <a:rPr lang="es-ES_tradnl" dirty="0"/>
              <a:t> </a:t>
            </a:r>
            <a:r>
              <a:rPr lang="es-ES_tradnl" dirty="0" err="1"/>
              <a:t>is</a:t>
            </a:r>
            <a:r>
              <a:rPr lang="es-ES_tradnl" dirty="0"/>
              <a:t> 24 in </a:t>
            </a:r>
            <a:r>
              <a:rPr lang="es-ES_tradnl" dirty="0" err="1"/>
              <a:t>current</a:t>
            </a:r>
            <a:r>
              <a:rPr lang="es-ES_tradnl" dirty="0"/>
              <a:t> </a:t>
            </a:r>
            <a:r>
              <a:rPr lang="es-ES_tradnl" dirty="0" err="1"/>
              <a:t>architectures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34</a:t>
            </a:fld>
            <a:endParaRPr lang="es-ES_tradn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Points</a:t>
            </a:r>
            <a:r>
              <a:rPr lang="es-ES_tradnl" baseline="0" dirty="0"/>
              <a:t> in </a:t>
            </a:r>
            <a:r>
              <a:rPr lang="es-ES_tradnl" baseline="0" dirty="0" err="1"/>
              <a:t>the</a:t>
            </a:r>
            <a:r>
              <a:rPr lang="es-ES_tradnl" baseline="0" dirty="0"/>
              <a:t> </a:t>
            </a:r>
            <a:r>
              <a:rPr lang="es-ES_tradnl" baseline="0" dirty="0" err="1"/>
              <a:t>same</a:t>
            </a:r>
            <a:r>
              <a:rPr lang="es-ES_tradnl" baseline="0" dirty="0"/>
              <a:t> </a:t>
            </a:r>
            <a:r>
              <a:rPr lang="es-ES_tradnl" baseline="0" dirty="0" err="1"/>
              <a:t>quadrant</a:t>
            </a:r>
            <a:r>
              <a:rPr lang="es-ES_tradnl" baseline="0" dirty="0"/>
              <a:t> are </a:t>
            </a:r>
            <a:r>
              <a:rPr lang="es-ES_tradnl" baseline="0" dirty="0" err="1"/>
              <a:t>grouped</a:t>
            </a:r>
            <a:r>
              <a:rPr lang="es-ES_tradnl" baseline="0" dirty="0"/>
              <a:t> </a:t>
            </a:r>
            <a:r>
              <a:rPr lang="es-ES_tradnl" baseline="0" dirty="0" err="1"/>
              <a:t>together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35</a:t>
            </a:fld>
            <a:endParaRPr lang="es-ES_tradn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36</a:t>
            </a:fld>
            <a:endParaRPr lang="es-ES_tradn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37</a:t>
            </a:fld>
            <a:endParaRPr lang="es-ES_tradn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38</a:t>
            </a:fld>
            <a:endParaRPr lang="es-ES_tradn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39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659205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773737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Don’t</a:t>
            </a:r>
            <a:r>
              <a:rPr lang="es-ES_tradnl" dirty="0"/>
              <a:t> </a:t>
            </a:r>
            <a:r>
              <a:rPr lang="es-ES_tradnl" dirty="0" err="1"/>
              <a:t>get</a:t>
            </a:r>
            <a:r>
              <a:rPr lang="es-ES_tradnl" dirty="0"/>
              <a:t> </a:t>
            </a:r>
            <a:r>
              <a:rPr lang="es-ES_tradnl" dirty="0" err="1"/>
              <a:t>confused</a:t>
            </a:r>
            <a:r>
              <a:rPr lang="es-ES_tradnl" baseline="0" dirty="0"/>
              <a:t> </a:t>
            </a:r>
            <a:r>
              <a:rPr lang="es-ES_tradnl" baseline="0" dirty="0" err="1"/>
              <a:t>with</a:t>
            </a:r>
            <a:r>
              <a:rPr lang="es-ES_tradnl" baseline="0" dirty="0"/>
              <a:t> </a:t>
            </a:r>
            <a:r>
              <a:rPr lang="es-ES_tradnl" baseline="0" dirty="0" err="1"/>
              <a:t>cudaDeviceSynchronize</a:t>
            </a:r>
            <a:r>
              <a:rPr lang="es-ES_tradnl" baseline="0" dirty="0"/>
              <a:t>() and __</a:t>
            </a:r>
            <a:r>
              <a:rPr lang="es-ES_tradnl" baseline="0" dirty="0" err="1"/>
              <a:t>syncthreads</a:t>
            </a:r>
            <a:r>
              <a:rPr lang="es-ES_tradnl" baseline="0" dirty="0"/>
              <a:t>()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42</a:t>
            </a:fld>
            <a:endParaRPr lang="es-ES_tradn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</a:t>
            </a:fld>
            <a:endParaRPr lang="es-ES_tradn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Lattice</a:t>
            </a:r>
            <a:r>
              <a:rPr lang="es-ES_tradnl" dirty="0"/>
              <a:t> Quantum </a:t>
            </a:r>
            <a:r>
              <a:rPr lang="es-ES_tradnl" dirty="0" err="1"/>
              <a:t>Chromodynamics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43</a:t>
            </a:fld>
            <a:endParaRPr lang="es-ES_tradn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44</a:t>
            </a:fld>
            <a:endParaRPr lang="es-ES_tradnl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45</a:t>
            </a:fld>
            <a:endParaRPr lang="es-ES_tradnl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85928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47</a:t>
            </a:fld>
            <a:endParaRPr lang="es-ES_tradnl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94524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Parameter allocation, launch command from SM to KMU, dispatch kernel from KMU to KD</a:t>
            </a: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799E72-CB38-4F12-87EF-E621BD195274}" type="slidenum">
              <a:rPr lang="es-ES" smtClean="0"/>
              <a:pPr/>
              <a:t>51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0168469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61</a:t>
            </a:fld>
            <a:endParaRPr lang="es-ES_tradnl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62</a:t>
            </a:fld>
            <a:endParaRPr lang="es-ES_tradnl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63</a:t>
            </a:fld>
            <a:endParaRPr lang="es-ES_tradn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5</a:t>
            </a:fld>
            <a:endParaRPr lang="es-ES_tradnl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68</a:t>
            </a:fld>
            <a:endParaRPr lang="es-ES_tradnl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5006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1037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9</a:t>
            </a:fld>
            <a:endParaRPr lang="es-ES_tradn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10</a:t>
            </a:fld>
            <a:endParaRPr lang="es-ES_tradn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11</a:t>
            </a:fld>
            <a:endParaRPr lang="es-ES_tradn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 err="1"/>
              <a:t>cudaDeviceSynchronize</a:t>
            </a:r>
            <a:r>
              <a:rPr lang="es-ES_tradnl" dirty="0"/>
              <a:t>() -&gt; </a:t>
            </a:r>
            <a:r>
              <a:rPr lang="es-ES_tradnl" dirty="0" err="1"/>
              <a:t>wait</a:t>
            </a:r>
            <a:r>
              <a:rPr lang="es-ES_tradnl" dirty="0"/>
              <a:t> </a:t>
            </a:r>
            <a:r>
              <a:rPr lang="es-ES_tradnl" dirty="0" err="1"/>
              <a:t>until</a:t>
            </a:r>
            <a:r>
              <a:rPr lang="es-ES_tradnl" dirty="0"/>
              <a:t> </a:t>
            </a:r>
            <a:r>
              <a:rPr lang="es-ES_tradnl" dirty="0" err="1"/>
              <a:t>all</a:t>
            </a:r>
            <a:r>
              <a:rPr lang="es-ES_tradnl" dirty="0"/>
              <a:t> </a:t>
            </a:r>
            <a:r>
              <a:rPr lang="es-ES_tradnl" dirty="0" err="1"/>
              <a:t>child</a:t>
            </a:r>
            <a:r>
              <a:rPr lang="es-ES_tradnl" dirty="0"/>
              <a:t> </a:t>
            </a:r>
            <a:r>
              <a:rPr lang="es-ES_tradnl" dirty="0" err="1"/>
              <a:t>kernels</a:t>
            </a:r>
            <a:r>
              <a:rPr lang="es-ES_tradnl" dirty="0"/>
              <a:t> </a:t>
            </a:r>
            <a:r>
              <a:rPr lang="es-ES_tradnl" dirty="0" err="1"/>
              <a:t>launched</a:t>
            </a:r>
            <a:r>
              <a:rPr lang="es-ES_tradnl" baseline="0" dirty="0"/>
              <a:t> </a:t>
            </a:r>
            <a:r>
              <a:rPr lang="es-ES_tradnl" baseline="0" dirty="0" err="1"/>
              <a:t>by</a:t>
            </a:r>
            <a:r>
              <a:rPr lang="es-ES_tradnl" baseline="0" dirty="0"/>
              <a:t> </a:t>
            </a:r>
            <a:r>
              <a:rPr lang="es-ES_tradnl" baseline="0" dirty="0" err="1"/>
              <a:t>any</a:t>
            </a:r>
            <a:r>
              <a:rPr lang="es-ES_tradnl" baseline="0" dirty="0"/>
              <a:t> </a:t>
            </a:r>
            <a:r>
              <a:rPr lang="es-ES_tradnl" baseline="0" dirty="0" err="1"/>
              <a:t>thread</a:t>
            </a:r>
            <a:r>
              <a:rPr lang="es-ES_tradnl" baseline="0" dirty="0"/>
              <a:t> in </a:t>
            </a:r>
            <a:r>
              <a:rPr lang="es-ES_tradnl" baseline="0" dirty="0" err="1"/>
              <a:t>the</a:t>
            </a:r>
            <a:r>
              <a:rPr lang="es-ES_tradnl" baseline="0" dirty="0"/>
              <a:t> </a:t>
            </a:r>
            <a:r>
              <a:rPr lang="es-ES_tradnl" baseline="0" dirty="0" err="1"/>
              <a:t>parent</a:t>
            </a:r>
            <a:r>
              <a:rPr lang="es-ES_tradnl" baseline="0" dirty="0"/>
              <a:t> block </a:t>
            </a:r>
            <a:r>
              <a:rPr lang="es-ES_tradnl" baseline="0" dirty="0" err="1"/>
              <a:t>completed</a:t>
            </a:r>
            <a:r>
              <a:rPr lang="es-ES_tradnl" baseline="0" dirty="0"/>
              <a:t>.</a:t>
            </a:r>
          </a:p>
          <a:p>
            <a:r>
              <a:rPr lang="es-ES_tradnl" baseline="0" dirty="0" err="1"/>
              <a:t>If</a:t>
            </a:r>
            <a:r>
              <a:rPr lang="es-ES_tradnl" baseline="0" dirty="0"/>
              <a:t> </a:t>
            </a:r>
            <a:r>
              <a:rPr lang="es-ES_tradnl" baseline="0" dirty="0" err="1"/>
              <a:t>it</a:t>
            </a:r>
            <a:r>
              <a:rPr lang="es-ES_tradnl" baseline="0" dirty="0"/>
              <a:t> </a:t>
            </a:r>
            <a:r>
              <a:rPr lang="es-ES_tradnl" baseline="0" dirty="0" err="1"/>
              <a:t>is</a:t>
            </a:r>
            <a:r>
              <a:rPr lang="es-ES_tradnl" baseline="0" dirty="0"/>
              <a:t> </a:t>
            </a:r>
            <a:r>
              <a:rPr lang="es-ES_tradnl" baseline="0" dirty="0" err="1"/>
              <a:t>not</a:t>
            </a:r>
            <a:r>
              <a:rPr lang="es-ES_tradnl" baseline="0" dirty="0"/>
              <a:t> </a:t>
            </a:r>
            <a:r>
              <a:rPr lang="es-ES_tradnl" baseline="0" dirty="0" err="1"/>
              <a:t>used</a:t>
            </a:r>
            <a:r>
              <a:rPr lang="es-ES_tradnl" baseline="0" dirty="0"/>
              <a:t>, </a:t>
            </a:r>
            <a:r>
              <a:rPr lang="es-ES_tradnl" baseline="0" dirty="0" err="1"/>
              <a:t>the</a:t>
            </a:r>
            <a:r>
              <a:rPr lang="es-ES_tradnl" baseline="0" dirty="0"/>
              <a:t> </a:t>
            </a:r>
            <a:r>
              <a:rPr lang="es-ES_tradnl" baseline="0" dirty="0" err="1"/>
              <a:t>runtime</a:t>
            </a:r>
            <a:r>
              <a:rPr lang="es-ES_tradnl" baseline="0" dirty="0"/>
              <a:t> </a:t>
            </a:r>
            <a:r>
              <a:rPr lang="es-ES_tradnl" baseline="0" dirty="0" err="1"/>
              <a:t>will</a:t>
            </a:r>
            <a:r>
              <a:rPr lang="es-ES_tradnl" baseline="0" dirty="0"/>
              <a:t> </a:t>
            </a:r>
            <a:r>
              <a:rPr lang="es-ES_tradnl" baseline="0" dirty="0" err="1"/>
              <a:t>perform</a:t>
            </a:r>
            <a:r>
              <a:rPr lang="es-ES_tradnl" baseline="0" dirty="0"/>
              <a:t> </a:t>
            </a:r>
            <a:r>
              <a:rPr lang="es-ES_tradnl" baseline="0" dirty="0" err="1"/>
              <a:t>the</a:t>
            </a:r>
            <a:r>
              <a:rPr lang="es-ES_tradnl" baseline="0" dirty="0"/>
              <a:t> </a:t>
            </a:r>
            <a:r>
              <a:rPr lang="es-ES_tradnl" baseline="0" dirty="0" err="1"/>
              <a:t>synchronization</a:t>
            </a:r>
            <a:r>
              <a:rPr lang="es-ES_tradnl" baseline="0" dirty="0"/>
              <a:t> </a:t>
            </a:r>
            <a:r>
              <a:rPr lang="es-ES_tradnl" baseline="0" dirty="0" err="1"/>
              <a:t>implicitly</a:t>
            </a:r>
            <a:r>
              <a:rPr lang="es-ES_tradnl" baseline="0" dirty="0"/>
              <a:t> </a:t>
            </a:r>
            <a:r>
              <a:rPr lang="es-ES_tradnl" baseline="0" dirty="0" err="1"/>
              <a:t>before</a:t>
            </a:r>
            <a:r>
              <a:rPr lang="es-ES_tradnl" baseline="0" dirty="0"/>
              <a:t> </a:t>
            </a:r>
            <a:r>
              <a:rPr lang="es-ES_tradnl" baseline="0" dirty="0" err="1"/>
              <a:t>the</a:t>
            </a:r>
            <a:r>
              <a:rPr lang="es-ES_tradnl" baseline="0" dirty="0"/>
              <a:t> </a:t>
            </a:r>
            <a:r>
              <a:rPr lang="es-ES_tradnl" baseline="0" dirty="0" err="1"/>
              <a:t>parent</a:t>
            </a:r>
            <a:r>
              <a:rPr lang="es-ES_tradnl" baseline="0" dirty="0"/>
              <a:t> </a:t>
            </a:r>
            <a:r>
              <a:rPr lang="es-ES_tradnl" baseline="0" dirty="0" err="1"/>
              <a:t>terminates</a:t>
            </a:r>
            <a:r>
              <a:rPr lang="es-ES_tradnl" baseline="0" dirty="0"/>
              <a:t>.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12</a:t>
            </a:fld>
            <a:endParaRPr lang="es-ES_trad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5"/>
          <p:cNvSpPr txBox="1">
            <a:spLocks noGrp="1"/>
          </p:cNvSpPr>
          <p:nvPr>
            <p:ph type="title"/>
          </p:nvPr>
        </p:nvSpPr>
        <p:spPr>
          <a:xfrm>
            <a:off x="107504" y="44624"/>
            <a:ext cx="8928992" cy="792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5"/>
          <p:cNvSpPr txBox="1">
            <a:spLocks noGrp="1"/>
          </p:cNvSpPr>
          <p:nvPr>
            <p:ph type="body" idx="1"/>
          </p:nvPr>
        </p:nvSpPr>
        <p:spPr>
          <a:xfrm>
            <a:off x="107504" y="980728"/>
            <a:ext cx="8928992" cy="5184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rgbClr val="004990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rgbClr val="004990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rgbClr val="004990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rgbClr val="004990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rgbClr val="004990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55"/>
          <p:cNvSpPr txBox="1">
            <a:spLocks noGrp="1"/>
          </p:cNvSpPr>
          <p:nvPr>
            <p:ph type="sldNum" idx="12"/>
          </p:nvPr>
        </p:nvSpPr>
        <p:spPr>
          <a:xfrm>
            <a:off x="8604448" y="6357553"/>
            <a:ext cx="442392" cy="41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1100">
                <a:solidFill>
                  <a:srgbClr val="00499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135653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20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11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18.xml"/><Relationship Id="rId10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2.xml"/><Relationship Id="rId3" Type="http://schemas.openxmlformats.org/officeDocument/2006/relationships/slideLayout" Target="../slideLayouts/slideLayout227.xml"/><Relationship Id="rId7" Type="http://schemas.openxmlformats.org/officeDocument/2006/relationships/slideLayout" Target="../slideLayouts/slideLayout231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6.xml"/><Relationship Id="rId1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29.xml"/><Relationship Id="rId10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33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3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8.xml"/><Relationship Id="rId7" Type="http://schemas.openxmlformats.org/officeDocument/2006/relationships/slideLayout" Target="../slideLayouts/slideLayout242.xml"/><Relationship Id="rId12" Type="http://schemas.openxmlformats.org/officeDocument/2006/relationships/slideLayout" Target="../slideLayouts/slideLayout247.xml"/><Relationship Id="rId2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36.xml"/><Relationship Id="rId6" Type="http://schemas.openxmlformats.org/officeDocument/2006/relationships/slideLayout" Target="../slideLayouts/slideLayout241.xml"/><Relationship Id="rId11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0.xml"/><Relationship Id="rId10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39.xml"/><Relationship Id="rId9" Type="http://schemas.openxmlformats.org/officeDocument/2006/relationships/slideLayout" Target="../slideLayouts/slideLayout244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5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50.xml"/><Relationship Id="rId7" Type="http://schemas.openxmlformats.org/officeDocument/2006/relationships/slideLayout" Target="../slideLayouts/slideLayout254.xml"/><Relationship Id="rId12" Type="http://schemas.openxmlformats.org/officeDocument/2006/relationships/slideLayout" Target="../slideLayouts/slideLayout259.xml"/><Relationship Id="rId2" Type="http://schemas.openxmlformats.org/officeDocument/2006/relationships/slideLayout" Target="../slideLayouts/slideLayout249.xml"/><Relationship Id="rId1" Type="http://schemas.openxmlformats.org/officeDocument/2006/relationships/slideLayout" Target="../slideLayouts/slideLayout248.xml"/><Relationship Id="rId6" Type="http://schemas.openxmlformats.org/officeDocument/2006/relationships/slideLayout" Target="../slideLayouts/slideLayout253.xml"/><Relationship Id="rId11" Type="http://schemas.openxmlformats.org/officeDocument/2006/relationships/slideLayout" Target="../slideLayouts/slideLayout258.xml"/><Relationship Id="rId5" Type="http://schemas.openxmlformats.org/officeDocument/2006/relationships/slideLayout" Target="../slideLayouts/slideLayout252.xml"/><Relationship Id="rId10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251.xml"/><Relationship Id="rId9" Type="http://schemas.openxmlformats.org/officeDocument/2006/relationships/slideLayout" Target="../slideLayouts/slideLayout256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5" Type="http://schemas.openxmlformats.org/officeDocument/2006/relationships/slideLayout" Target="../slideLayouts/slideLayout264.xml"/><Relationship Id="rId4" Type="http://schemas.openxmlformats.org/officeDocument/2006/relationships/slideLayout" Target="../slideLayouts/slideLayout26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8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0.xml"/><Relationship Id="rId7" Type="http://schemas.openxmlformats.org/officeDocument/2006/relationships/slideLayout" Target="../slideLayouts/slideLayout284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79.xml"/><Relationship Id="rId1" Type="http://schemas.openxmlformats.org/officeDocument/2006/relationships/slideLayout" Target="../slideLayouts/slideLayout278.xml"/><Relationship Id="rId6" Type="http://schemas.openxmlformats.org/officeDocument/2006/relationships/slideLayout" Target="../slideLayouts/slideLayout283.xml"/><Relationship Id="rId11" Type="http://schemas.openxmlformats.org/officeDocument/2006/relationships/slideLayout" Target="../slideLayouts/slideLayout288.xml"/><Relationship Id="rId5" Type="http://schemas.openxmlformats.org/officeDocument/2006/relationships/slideLayout" Target="../slideLayouts/slideLayout282.xml"/><Relationship Id="rId10" Type="http://schemas.openxmlformats.org/officeDocument/2006/relationships/slideLayout" Target="../slideLayouts/slideLayout287.xml"/><Relationship Id="rId4" Type="http://schemas.openxmlformats.org/officeDocument/2006/relationships/slideLayout" Target="../slideLayouts/slideLayout281.xml"/><Relationship Id="rId9" Type="http://schemas.openxmlformats.org/officeDocument/2006/relationships/slideLayout" Target="../slideLayouts/slideLayout286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1.xml"/><Relationship Id="rId7" Type="http://schemas.openxmlformats.org/officeDocument/2006/relationships/slideLayout" Target="../slideLayouts/slideLayout295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0.xml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5" Type="http://schemas.openxmlformats.org/officeDocument/2006/relationships/slideLayout" Target="../slideLayouts/slideLayout293.xml"/><Relationship Id="rId10" Type="http://schemas.openxmlformats.org/officeDocument/2006/relationships/slideLayout" Target="../slideLayouts/slideLayout298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7.xml"/><Relationship Id="rId3" Type="http://schemas.openxmlformats.org/officeDocument/2006/relationships/slideLayout" Target="../slideLayouts/slideLayout302.xml"/><Relationship Id="rId7" Type="http://schemas.openxmlformats.org/officeDocument/2006/relationships/slideLayout" Target="../slideLayouts/slideLayout306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1.xml"/><Relationship Id="rId1" Type="http://schemas.openxmlformats.org/officeDocument/2006/relationships/slideLayout" Target="../slideLayouts/slideLayout300.xml"/><Relationship Id="rId6" Type="http://schemas.openxmlformats.org/officeDocument/2006/relationships/slideLayout" Target="../slideLayouts/slideLayout305.xml"/><Relationship Id="rId11" Type="http://schemas.openxmlformats.org/officeDocument/2006/relationships/slideLayout" Target="../slideLayouts/slideLayout310.xml"/><Relationship Id="rId5" Type="http://schemas.openxmlformats.org/officeDocument/2006/relationships/slideLayout" Target="../slideLayouts/slideLayout304.xml"/><Relationship Id="rId10" Type="http://schemas.openxmlformats.org/officeDocument/2006/relationships/slideLayout" Target="../slideLayouts/slideLayout309.xml"/><Relationship Id="rId4" Type="http://schemas.openxmlformats.org/officeDocument/2006/relationships/slideLayout" Target="../slideLayouts/slideLayout303.xml"/><Relationship Id="rId9" Type="http://schemas.openxmlformats.org/officeDocument/2006/relationships/slideLayout" Target="../slideLayouts/slideLayout30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721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6084/m9.figshare.17048447.v1" TargetMode="External"/><Relationship Id="rId3" Type="http://schemas.openxmlformats.org/officeDocument/2006/relationships/hyperlink" Target="http://cgo.org/cgo2022/" TargetMode="External"/><Relationship Id="rId7" Type="http://schemas.openxmlformats.org/officeDocument/2006/relationships/hyperlink" Target="https://people.inf.ethz.ch/omutlu/pub/GPU-dynamic-parallelism-compiler-framework_cgo22-short-talk.pdf" TargetMode="External"/><Relationship Id="rId2" Type="http://schemas.openxmlformats.org/officeDocument/2006/relationships/hyperlink" Target="https://people.inf.ethz.ch/omutlu/pub/GPU-dynamic-parallelism-compiler-framework_cgo22.pd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eople.inf.ethz.ch/omutlu/pub/GPU-dynamic-parallelism-compiler-framework_cgo22-short-talk.pptx" TargetMode="External"/><Relationship Id="rId5" Type="http://schemas.openxmlformats.org/officeDocument/2006/relationships/hyperlink" Target="https://people.inf.ethz.ch/omutlu/pub/GPU-dynamic-parallelism-compiler-framework_cgo22-talk.pdf" TargetMode="External"/><Relationship Id="rId4" Type="http://schemas.openxmlformats.org/officeDocument/2006/relationships/hyperlink" Target="https://people.inf.ethz.ch/omutlu/pub/GPU-dynamic-parallelism-compiler-framework_cgo22-talk.pptx" TargetMode="External"/><Relationship Id="rId9" Type="http://schemas.openxmlformats.org/officeDocument/2006/relationships/image" Target="../media/image5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9 January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Dynamic Parallelism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47650" y="908720"/>
            <a:ext cx="859155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Solving systems of linear equations</a:t>
            </a:r>
            <a:endParaRPr lang="en-US" sz="2353" dirty="0"/>
          </a:p>
        </p:txBody>
      </p:sp>
      <p:pic>
        <p:nvPicPr>
          <p:cNvPr id="4" name="Imagen 3" descr="lu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1880964"/>
            <a:ext cx="8648700" cy="392430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A345ADB-194F-9C46-BCF8-8AD2A217782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AA0153D-2B36-D540-9A4A-A8A3608B2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LU Decomposition</a:t>
            </a:r>
          </a:p>
        </p:txBody>
      </p:sp>
    </p:spTree>
    <p:extLst>
      <p:ext uri="{BB962C8B-B14F-4D97-AF65-F5344CB8AC3E}">
        <p14:creationId xmlns:p14="http://schemas.microsoft.com/office/powerpoint/2010/main" val="493847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A parent kernel launches a child kernel with the same syntax as the host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000" dirty="0" err="1">
                <a:latin typeface="Courier"/>
                <a:cs typeface="Courier"/>
              </a:rPr>
              <a:t>kernel_name</a:t>
            </a:r>
            <a:r>
              <a:rPr lang="en-US" sz="2000" dirty="0">
                <a:latin typeface="Courier"/>
                <a:cs typeface="Courier"/>
              </a:rPr>
              <a:t>&lt;&lt;&lt; Dg, </a:t>
            </a:r>
            <a:r>
              <a:rPr lang="en-US" sz="2000" dirty="0" err="1">
                <a:latin typeface="Courier"/>
                <a:cs typeface="Courier"/>
              </a:rPr>
              <a:t>Db</a:t>
            </a:r>
            <a:r>
              <a:rPr lang="en-US" sz="2000" dirty="0">
                <a:latin typeface="Courier"/>
                <a:cs typeface="Courier"/>
              </a:rPr>
              <a:t>, Ns, S &gt;&gt;&gt;([kernel arguments]);</a:t>
            </a:r>
          </a:p>
          <a:p>
            <a:pPr marL="0" indent="0">
              <a:buNone/>
            </a:pPr>
            <a:endParaRPr lang="es-ES" sz="2200" dirty="0">
              <a:latin typeface="Courier"/>
              <a:cs typeface="Courier"/>
            </a:endParaRPr>
          </a:p>
          <a:p>
            <a:pPr lvl="1"/>
            <a:r>
              <a:rPr lang="en-US" dirty="0">
                <a:latin typeface="Courier"/>
                <a:cs typeface="Courier"/>
              </a:rPr>
              <a:t>Dg</a:t>
            </a:r>
            <a:r>
              <a:rPr lang="en-US" sz="1800" dirty="0"/>
              <a:t> is of type </a:t>
            </a:r>
            <a:r>
              <a:rPr lang="en-US" sz="1800" dirty="0">
                <a:latin typeface="Courier"/>
                <a:cs typeface="Courier"/>
              </a:rPr>
              <a:t>dim3</a:t>
            </a:r>
            <a:r>
              <a:rPr lang="en-US" sz="1800" dirty="0"/>
              <a:t> and specifies the dimensions and size of the grid</a:t>
            </a:r>
            <a:endParaRPr lang="es-ES" sz="1800" dirty="0"/>
          </a:p>
          <a:p>
            <a:pPr lvl="1"/>
            <a:r>
              <a:rPr lang="en-US" dirty="0" err="1">
                <a:latin typeface="Courier"/>
                <a:cs typeface="Courier"/>
              </a:rPr>
              <a:t>Db</a:t>
            </a:r>
            <a:r>
              <a:rPr lang="en-US" sz="1800" dirty="0"/>
              <a:t> is of type </a:t>
            </a:r>
            <a:r>
              <a:rPr lang="en-US" sz="1800" dirty="0">
                <a:latin typeface="Courier"/>
                <a:cs typeface="Courier"/>
              </a:rPr>
              <a:t>dim3</a:t>
            </a:r>
            <a:r>
              <a:rPr lang="en-US" sz="1800" dirty="0"/>
              <a:t> and specifies the dimensions and size of each thread block</a:t>
            </a:r>
            <a:endParaRPr lang="es-ES" sz="1800" dirty="0"/>
          </a:p>
          <a:p>
            <a:pPr lvl="1"/>
            <a:r>
              <a:rPr lang="en-US" dirty="0">
                <a:latin typeface="Courier"/>
                <a:cs typeface="Courier"/>
              </a:rPr>
              <a:t>Ns</a:t>
            </a:r>
            <a:r>
              <a:rPr lang="en-US" sz="1800" dirty="0"/>
              <a:t> is of type </a:t>
            </a:r>
            <a:r>
              <a:rPr lang="en-US" sz="1800" dirty="0" err="1">
                <a:latin typeface="Courier"/>
                <a:cs typeface="Courier"/>
              </a:rPr>
              <a:t>size_t</a:t>
            </a:r>
            <a:r>
              <a:rPr lang="en-US" sz="1800" dirty="0"/>
              <a:t> and specifies the number of bytes of shared memory that is dynamically allocated per thread block for this call</a:t>
            </a:r>
            <a:endParaRPr lang="es-ES" sz="1800" dirty="0"/>
          </a:p>
          <a:p>
            <a:pPr lvl="1"/>
            <a:r>
              <a:rPr lang="en-US" dirty="0">
                <a:latin typeface="Courier"/>
                <a:cs typeface="Courier"/>
              </a:rPr>
              <a:t>S</a:t>
            </a:r>
            <a:r>
              <a:rPr lang="en-US" sz="1800" dirty="0"/>
              <a:t> is of type </a:t>
            </a:r>
            <a:r>
              <a:rPr lang="en-US" sz="1800" dirty="0" err="1">
                <a:latin typeface="Courier"/>
                <a:cs typeface="Courier"/>
              </a:rPr>
              <a:t>cudaStream_t</a:t>
            </a:r>
            <a:r>
              <a:rPr lang="en-US" sz="1800" dirty="0"/>
              <a:t> and specifies the stream associated with this call</a:t>
            </a:r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31B9591-A14A-2D4B-B606-E25794F7E5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18F61FD-EF0B-404D-B65C-685FB4A6E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for Child Kernel Launch</a:t>
            </a:r>
          </a:p>
        </p:txBody>
      </p:sp>
    </p:spTree>
    <p:extLst>
      <p:ext uri="{BB962C8B-B14F-4D97-AF65-F5344CB8AC3E}">
        <p14:creationId xmlns:p14="http://schemas.microsoft.com/office/powerpoint/2010/main" val="420322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16708"/>
            <a:ext cx="8610600" cy="5410868"/>
          </a:xfrm>
        </p:spPr>
        <p:txBody>
          <a:bodyPr>
            <a:normAutofit/>
          </a:bodyPr>
          <a:lstStyle/>
          <a:p>
            <a:r>
              <a:rPr lang="en-US" sz="2400" dirty="0"/>
              <a:t>Synchronization</a:t>
            </a:r>
          </a:p>
          <a:p>
            <a:pPr lvl="1"/>
            <a:r>
              <a:rPr lang="en-US" sz="2000" dirty="0"/>
              <a:t>Parent to child: </a:t>
            </a:r>
            <a:r>
              <a:rPr lang="en-US" sz="2000" dirty="0">
                <a:solidFill>
                  <a:srgbClr val="0070C0"/>
                </a:solidFill>
              </a:rPr>
              <a:t>memory consistency</a:t>
            </a:r>
          </a:p>
          <a:p>
            <a:pPr lvl="1"/>
            <a:r>
              <a:rPr lang="en-US" sz="2000" dirty="0"/>
              <a:t>Child to parent: after </a:t>
            </a:r>
            <a:r>
              <a:rPr lang="en-US" sz="2000" dirty="0" err="1">
                <a:latin typeface="Courier"/>
                <a:cs typeface="Courier"/>
              </a:rPr>
              <a:t>cudaDeviceSynchronize</a:t>
            </a:r>
            <a:r>
              <a:rPr lang="en-US" sz="2000" dirty="0">
                <a:latin typeface="Courier"/>
                <a:cs typeface="Courier"/>
              </a:rPr>
              <a:t>()</a:t>
            </a:r>
            <a:endParaRPr lang="en-US" sz="2000" dirty="0"/>
          </a:p>
          <a:p>
            <a:endParaRPr lang="en-US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024" y="2350542"/>
            <a:ext cx="6571952" cy="388677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B994C3E-ACB5-754A-B31F-DEF7EA90E8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73A3423-7A83-7947-BB67-3BE70C21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Parent-Child Synchronization</a:t>
            </a:r>
          </a:p>
        </p:txBody>
      </p:sp>
    </p:spTree>
    <p:extLst>
      <p:ext uri="{BB962C8B-B14F-4D97-AF65-F5344CB8AC3E}">
        <p14:creationId xmlns:p14="http://schemas.microsoft.com/office/powerpoint/2010/main" val="156672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 Simple Example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6186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Without dynamic parallelism</a:t>
            </a:r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sp>
        <p:nvSpPr>
          <p:cNvPr id="7" name="CuadroTexto 6"/>
          <p:cNvSpPr txBox="1"/>
          <p:nvPr/>
        </p:nvSpPr>
        <p:spPr>
          <a:xfrm>
            <a:off x="1339835" y="1653938"/>
            <a:ext cx="6464330" cy="21236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01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>
                <a:latin typeface="Courier"/>
                <a:cs typeface="Courier"/>
              </a:rPr>
              <a:t>kernel(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start,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end,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02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03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04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05        </a:t>
            </a:r>
            <a:r>
              <a:rPr lang="en-US" sz="1200" dirty="0" err="1">
                <a:latin typeface="Courier"/>
                <a:cs typeface="Courier"/>
              </a:rPr>
              <a:t>doSomeWork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06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07  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j = start; j &lt; end; ++j)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08            </a:t>
            </a:r>
            <a:r>
              <a:rPr lang="en-US" sz="1200" dirty="0" err="1">
                <a:latin typeface="Courier"/>
                <a:cs typeface="Courier"/>
              </a:rPr>
              <a:t>doMoreWork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[j],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09  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10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11    }</a:t>
            </a:r>
            <a:endParaRPr lang="es-ES" sz="1200" dirty="0">
              <a:latin typeface="Courier"/>
              <a:cs typeface="Courier"/>
            </a:endParaRPr>
          </a:p>
        </p:txBody>
      </p:sp>
      <p:grpSp>
        <p:nvGrpSpPr>
          <p:cNvPr id="13" name="Agrupar 12"/>
          <p:cNvGrpSpPr/>
          <p:nvPr/>
        </p:nvGrpSpPr>
        <p:grpSpPr>
          <a:xfrm>
            <a:off x="2748809" y="4077072"/>
            <a:ext cx="3646383" cy="2039318"/>
            <a:chOff x="2271817" y="4288258"/>
            <a:chExt cx="3646383" cy="2039318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13100" y="4676576"/>
              <a:ext cx="2705100" cy="1651000"/>
            </a:xfrm>
            <a:prstGeom prst="rect">
              <a:avLst/>
            </a:prstGeom>
          </p:spPr>
        </p:pic>
        <p:sp>
          <p:nvSpPr>
            <p:cNvPr id="10" name="CuadroTexto 9"/>
            <p:cNvSpPr txBox="1"/>
            <p:nvPr/>
          </p:nvSpPr>
          <p:spPr>
            <a:xfrm>
              <a:off x="2271817" y="5281430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Threads</a:t>
              </a:r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3995895" y="4288258"/>
              <a:ext cx="1087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Iterations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BC320ADF-8369-BD4B-9D69-DD3560675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 (I)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CC1CD321-7FC4-7747-A3FB-0374EC0758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46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Without dynamic parallelism, </a:t>
            </a:r>
            <a:r>
              <a:rPr lang="en-US" sz="2400" dirty="0">
                <a:solidFill>
                  <a:srgbClr val="C00000"/>
                </a:solidFill>
              </a:rPr>
              <a:t>non-uniform workload</a:t>
            </a:r>
            <a:endParaRPr lang="en-US" sz="2353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2353" dirty="0"/>
          </a:p>
        </p:txBody>
      </p:sp>
      <p:sp>
        <p:nvSpPr>
          <p:cNvPr id="7" name="CuadroTexto 6"/>
          <p:cNvSpPr txBox="1"/>
          <p:nvPr/>
        </p:nvSpPr>
        <p:spPr>
          <a:xfrm>
            <a:off x="1339835" y="1653938"/>
            <a:ext cx="6464330" cy="21236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01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>
                <a:latin typeface="Courier"/>
                <a:cs typeface="Courier"/>
              </a:rPr>
              <a:t>kernel(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start,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end,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02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03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04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05        </a:t>
            </a:r>
            <a:r>
              <a:rPr lang="en-US" sz="1200" dirty="0" err="1">
                <a:latin typeface="Courier"/>
                <a:cs typeface="Courier"/>
              </a:rPr>
              <a:t>doSomeWork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06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07  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j = start[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]; j &lt; end[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]; ++j)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08            </a:t>
            </a:r>
            <a:r>
              <a:rPr lang="en-US" sz="1200" dirty="0" err="1">
                <a:latin typeface="Courier"/>
                <a:cs typeface="Courier"/>
              </a:rPr>
              <a:t>doMoreWork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[j]);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09  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10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11    }</a:t>
            </a:r>
            <a:endParaRPr lang="es-ES" sz="1200" dirty="0">
              <a:latin typeface="Courier"/>
              <a:cs typeface="Courier"/>
            </a:endParaRPr>
          </a:p>
        </p:txBody>
      </p:sp>
      <p:grpSp>
        <p:nvGrpSpPr>
          <p:cNvPr id="13" name="Agrupar 12"/>
          <p:cNvGrpSpPr/>
          <p:nvPr/>
        </p:nvGrpSpPr>
        <p:grpSpPr>
          <a:xfrm>
            <a:off x="2627784" y="4077072"/>
            <a:ext cx="3888432" cy="2134632"/>
            <a:chOff x="2144068" y="4192944"/>
            <a:chExt cx="3888432" cy="2134632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8800" y="4562276"/>
              <a:ext cx="2933700" cy="1765300"/>
            </a:xfrm>
            <a:prstGeom prst="rect">
              <a:avLst/>
            </a:prstGeom>
          </p:spPr>
        </p:pic>
        <p:sp>
          <p:nvSpPr>
            <p:cNvPr id="11" name="CuadroTexto 10"/>
            <p:cNvSpPr txBox="1"/>
            <p:nvPr/>
          </p:nvSpPr>
          <p:spPr>
            <a:xfrm>
              <a:off x="2144068" y="5281430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Threads</a:t>
              </a:r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3756997" y="4192944"/>
              <a:ext cx="10879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Iterations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BC3CB5E6-95CF-6C4F-A947-626885D1C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 (II)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25060A6A-0899-AD49-A362-8760746A60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83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With dynamic parallelism</a:t>
            </a:r>
            <a:r>
              <a:rPr lang="en-US" sz="2400" dirty="0"/>
              <a:t>, </a:t>
            </a:r>
            <a:r>
              <a:rPr lang="en-US" sz="2400" dirty="0">
                <a:solidFill>
                  <a:srgbClr val="C00000"/>
                </a:solidFill>
              </a:rPr>
              <a:t>non-uniform workload</a:t>
            </a:r>
            <a:endParaRPr lang="en-US" sz="2353" dirty="0">
              <a:solidFill>
                <a:srgbClr val="C00000"/>
              </a:solidFill>
            </a:endParaRPr>
          </a:p>
          <a:p>
            <a:pPr>
              <a:buNone/>
            </a:pPr>
            <a:endParaRPr lang="en-US" sz="2353" dirty="0"/>
          </a:p>
        </p:txBody>
      </p:sp>
      <p:sp>
        <p:nvSpPr>
          <p:cNvPr id="7" name="CuadroTexto 6"/>
          <p:cNvSpPr txBox="1"/>
          <p:nvPr/>
        </p:nvSpPr>
        <p:spPr>
          <a:xfrm>
            <a:off x="1016618" y="1484784"/>
            <a:ext cx="7110765" cy="39703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01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 err="1">
                <a:latin typeface="Courier"/>
                <a:cs typeface="Courier"/>
              </a:rPr>
              <a:t>kernel_parent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start,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end,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02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03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04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05        </a:t>
            </a:r>
            <a:r>
              <a:rPr lang="en-US" sz="1200" dirty="0" err="1">
                <a:latin typeface="Courier"/>
                <a:cs typeface="Courier"/>
              </a:rPr>
              <a:t>doSomeWork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someData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06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07        </a:t>
            </a:r>
            <a:r>
              <a:rPr lang="en-US" sz="1200" dirty="0" err="1">
                <a:latin typeface="Courier"/>
                <a:cs typeface="Courier"/>
              </a:rPr>
              <a:t>kernel_child</a:t>
            </a:r>
            <a:r>
              <a:rPr lang="en-US" sz="1200" dirty="0">
                <a:latin typeface="Courier"/>
                <a:cs typeface="Courier"/>
              </a:rPr>
              <a:t> &lt;&lt;&lt; ceil((end[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]-start[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])/256.0) , 256 &gt;&gt;&gt;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08            (start[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], end[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], 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09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10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11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12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 err="1">
                <a:latin typeface="Courier"/>
                <a:cs typeface="Courier"/>
              </a:rPr>
              <a:t>kernel_child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start,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end,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13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14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15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>
                <a:latin typeface="Courier"/>
                <a:cs typeface="Courier"/>
              </a:rPr>
              <a:t>j = start +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16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17  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(j &lt; end)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18            </a:t>
            </a:r>
            <a:r>
              <a:rPr lang="en-US" sz="1200" dirty="0" err="1">
                <a:latin typeface="Courier"/>
                <a:cs typeface="Courier"/>
              </a:rPr>
              <a:t>doMoreWork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moreData</a:t>
            </a:r>
            <a:r>
              <a:rPr lang="en-US" sz="1200" dirty="0">
                <a:latin typeface="Courier"/>
                <a:cs typeface="Courier"/>
              </a:rPr>
              <a:t>[j]);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19  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20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21    }</a:t>
            </a:r>
            <a:endParaRPr lang="es-ES" sz="1200" dirty="0">
              <a:latin typeface="Courier"/>
              <a:cs typeface="Courier"/>
            </a:endParaRPr>
          </a:p>
        </p:txBody>
      </p:sp>
      <p:grpSp>
        <p:nvGrpSpPr>
          <p:cNvPr id="15" name="Agrupar 14"/>
          <p:cNvGrpSpPr>
            <a:grpSpLocks noChangeAspect="1"/>
          </p:cNvGrpSpPr>
          <p:nvPr/>
        </p:nvGrpSpPr>
        <p:grpSpPr>
          <a:xfrm>
            <a:off x="4368101" y="4365104"/>
            <a:ext cx="4021422" cy="1944000"/>
            <a:chOff x="4329781" y="4591504"/>
            <a:chExt cx="4406126" cy="2129971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89507" y="4956175"/>
              <a:ext cx="2946400" cy="1765300"/>
            </a:xfrm>
            <a:prstGeom prst="rect">
              <a:avLst/>
            </a:prstGeom>
          </p:spPr>
        </p:pic>
        <p:sp>
          <p:nvSpPr>
            <p:cNvPr id="13" name="CuadroTexto 12"/>
            <p:cNvSpPr txBox="1"/>
            <p:nvPr/>
          </p:nvSpPr>
          <p:spPr>
            <a:xfrm>
              <a:off x="6245009" y="4591504"/>
              <a:ext cx="14285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Child threads</a:t>
              </a:r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4329781" y="5800104"/>
              <a:ext cx="12490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Kernel calls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FB91042C-A705-6441-9384-552B33A25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Example (III)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33A0E680-C5DA-9F4C-8C6C-F8AC64FC1E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866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 More Complex Example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8386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Linear Bezier curves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Quadratic Bezier curves</a:t>
            </a:r>
          </a:p>
          <a:p>
            <a:endParaRPr lang="en-US" sz="2400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C391976-9D7A-0A4F-8337-F8C9DE3A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Bezier Lines (I)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A78CD259-FEDB-9544-AD74-466972119F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D9EE535-0B99-974F-8858-B2713F9D072B}"/>
                  </a:ext>
                </a:extLst>
              </p:cNvPr>
              <p:cNvSpPr txBox="1"/>
              <p:nvPr/>
            </p:nvSpPr>
            <p:spPr>
              <a:xfrm>
                <a:off x="1079612" y="1887215"/>
                <a:ext cx="698477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d>
                        <m:d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b="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b="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s-ES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[0, 1]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D9EE535-0B99-974F-8858-B2713F9D07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612" y="1887215"/>
                <a:ext cx="6984776" cy="461665"/>
              </a:xfrm>
              <a:prstGeom prst="rect">
                <a:avLst/>
              </a:prstGeom>
              <a:blipFill>
                <a:blip r:embed="rId3"/>
                <a:stretch>
                  <a:fillRect b="-21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E0DD4A5-814E-7149-A97E-B83A558079E4}"/>
                  </a:ext>
                </a:extLst>
              </p:cNvPr>
              <p:cNvSpPr txBox="1"/>
              <p:nvPr/>
            </p:nvSpPr>
            <p:spPr>
              <a:xfrm>
                <a:off x="290398" y="4119463"/>
                <a:ext cx="856320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𝐁</m:t>
                      </m:r>
                      <m:d>
                        <m:dPr>
                          <m:ctrlPr>
                            <a:rPr lang="en-CH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CH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1−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CH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CH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1−</m:t>
                              </m:r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sSub>
                            <m:sSubPr>
                              <m:ctrlPr>
                                <a:rPr lang="en-CH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  <m:sSub>
                            <m:sSubPr>
                              <m:ctrlPr>
                                <a:rPr lang="en-CH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𝑡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n-CH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1−</m:t>
                              </m:r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  <m:sSub>
                            <m:sSubPr>
                              <m:ctrlPr>
                                <a:rPr lang="en-CH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𝑡</m:t>
                          </m:r>
                          <m:sSub>
                            <m:sSubPr>
                              <m:ctrlPr>
                                <a:rPr lang="en-CH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 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𝑡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0, 1</m:t>
                          </m:r>
                        </m:e>
                      </m:d>
                      <m:r>
                        <a:rPr lang="es-ES" sz="2400" b="0" i="1" smtClean="0">
                          <a:solidFill>
                            <a:schemeClr val="tx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CH" sz="24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E0DD4A5-814E-7149-A97E-B83A55807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398" y="4119463"/>
                <a:ext cx="8563204" cy="461665"/>
              </a:xfrm>
              <a:prstGeom prst="rect">
                <a:avLst/>
              </a:prstGeom>
              <a:blipFill>
                <a:blip r:embed="rId4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3FB20FD-B1B9-2842-8A03-6821E3BE4967}"/>
                  </a:ext>
                </a:extLst>
              </p:cNvPr>
              <p:cNvSpPr txBox="1"/>
              <p:nvPr/>
            </p:nvSpPr>
            <p:spPr>
              <a:xfrm>
                <a:off x="883632" y="4941168"/>
                <a:ext cx="7376736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𝐁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US" sz="2400" b="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  <m:sup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b>
                        <m:sSubPr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4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sz="2400" b="0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400" b="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0, 1</m:t>
                          </m:r>
                        </m:e>
                      </m:d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3FB20FD-B1B9-2842-8A03-6821E3BE4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632" y="4941168"/>
                <a:ext cx="7376736" cy="461665"/>
              </a:xfrm>
              <a:prstGeom prst="rect">
                <a:avLst/>
              </a:prstGeom>
              <a:blipFill>
                <a:blip r:embed="rId5"/>
                <a:stretch>
                  <a:fillRect b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8484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Control points</a:t>
            </a:r>
          </a:p>
          <a:p>
            <a:pPr lvl="1"/>
            <a:r>
              <a:rPr lang="en-US" dirty="0"/>
              <a:t>Curvature calculation</a:t>
            </a:r>
          </a:p>
          <a:p>
            <a:pPr lvl="1"/>
            <a:r>
              <a:rPr lang="en-US" dirty="0"/>
              <a:t>Tessellation points</a:t>
            </a:r>
          </a:p>
          <a:p>
            <a:endParaRPr lang="en-US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867" y="2781248"/>
            <a:ext cx="2846613" cy="2880000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9049" y="2781248"/>
            <a:ext cx="2863111" cy="2880000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781248"/>
            <a:ext cx="2863259" cy="2880000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10" name="CuadroTexto 9"/>
          <p:cNvSpPr txBox="1"/>
          <p:nvPr/>
        </p:nvSpPr>
        <p:spPr>
          <a:xfrm>
            <a:off x="179512" y="5003884"/>
            <a:ext cx="424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1259632" y="3645024"/>
            <a:ext cx="424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483768" y="2564904"/>
            <a:ext cx="424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P</a:t>
            </a:r>
            <a:r>
              <a:rPr lang="en-US" baseline="-250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51520" y="5661248"/>
            <a:ext cx="14676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http://cubic-</a:t>
            </a:r>
            <a:r>
              <a:rPr lang="en-US" sz="1000" dirty="0" err="1"/>
              <a:t>bezier.com</a:t>
            </a:r>
            <a:endParaRPr lang="en-US" sz="1000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C1FB8E5-1C37-9A40-9DAB-241C05CAA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Bezier Lines (II)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5BA822E8-3482-3144-8C01-D3A378769D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631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18856"/>
          </a:xfrm>
        </p:spPr>
        <p:txBody>
          <a:bodyPr>
            <a:normAutofit/>
          </a:bodyPr>
          <a:lstStyle/>
          <a:p>
            <a:r>
              <a:rPr lang="en-US" sz="2400" dirty="0"/>
              <a:t>GPU programming frameworks provide an interface to express </a:t>
            </a:r>
            <a:r>
              <a:rPr lang="en-US" sz="2400" dirty="0">
                <a:solidFill>
                  <a:srgbClr val="0070C0"/>
                </a:solidFill>
              </a:rPr>
              <a:t>dynamic refinement algorithms </a:t>
            </a:r>
            <a:r>
              <a:rPr lang="en-US" sz="2400" dirty="0"/>
              <a:t>in a more natural way</a:t>
            </a:r>
          </a:p>
          <a:p>
            <a:pPr lvl="1"/>
            <a:r>
              <a:rPr lang="en-US" dirty="0"/>
              <a:t>This dynamic parallelism interface allows GPU threads to launch GPU kernels when new work is dynamically discovered</a:t>
            </a:r>
          </a:p>
          <a:p>
            <a:pPr lvl="1"/>
            <a:r>
              <a:rPr lang="en-US" dirty="0"/>
              <a:t>Recall BFS</a:t>
            </a:r>
          </a:p>
          <a:p>
            <a:pPr lvl="2"/>
            <a:r>
              <a:rPr lang="en-US" dirty="0"/>
              <a:t>Each node in the frontier has a different number of neighbors</a:t>
            </a:r>
          </a:p>
          <a:p>
            <a:r>
              <a:rPr lang="en-US" dirty="0"/>
              <a:t>CUDA Dynamic Parallelism</a:t>
            </a:r>
          </a:p>
          <a:p>
            <a:pPr lvl="1"/>
            <a:r>
              <a:rPr lang="en-US" dirty="0"/>
              <a:t>Important semantics when a kernel is launched from a kernel</a:t>
            </a:r>
          </a:p>
          <a:p>
            <a:pPr lvl="1"/>
            <a:r>
              <a:rPr lang="en-US" dirty="0"/>
              <a:t>Performance considerations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A1C0B6F-1B75-384A-863D-8D11F69BF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Parallelism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CC080D0-D7E9-FB41-8321-DF0CAB8659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045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Without dynamic parallelism</a:t>
            </a:r>
            <a:r>
              <a:rPr lang="en-US" dirty="0"/>
              <a:t>: One line per block</a:t>
            </a:r>
            <a:endParaRPr lang="en-US" sz="24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285966" y="1340768"/>
            <a:ext cx="6572069" cy="50167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Courier"/>
                <a:cs typeface="Courier"/>
              </a:rPr>
              <a:t>046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000" dirty="0" err="1">
                <a:latin typeface="Courier"/>
                <a:cs typeface="Courier"/>
              </a:rPr>
              <a:t>computeBezierLines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latin typeface="Courier"/>
                <a:cs typeface="Courier"/>
              </a:rPr>
              <a:t>BezierLine</a:t>
            </a:r>
            <a:r>
              <a:rPr lang="en-US" sz="1000" dirty="0">
                <a:latin typeface="Courier"/>
                <a:cs typeface="Courier"/>
              </a:rPr>
              <a:t> *</a:t>
            </a:r>
            <a:r>
              <a:rPr lang="en-US" sz="1000" dirty="0" err="1">
                <a:latin typeface="Courier"/>
                <a:cs typeface="Courier"/>
              </a:rPr>
              <a:t>bLines</a:t>
            </a:r>
            <a:r>
              <a:rPr lang="en-US" sz="1000" dirty="0">
                <a:latin typeface="Courier"/>
                <a:cs typeface="Courier"/>
              </a:rPr>
              <a:t>, </a:t>
            </a:r>
            <a:r>
              <a:rPr lang="en-US" sz="10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nLines</a:t>
            </a:r>
            <a:r>
              <a:rPr lang="en-US" sz="1000" dirty="0">
                <a:latin typeface="Courier"/>
                <a:cs typeface="Courier"/>
              </a:rPr>
              <a:t>) {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047      </a:t>
            </a:r>
            <a:r>
              <a:rPr lang="en-US" sz="10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bidx</a:t>
            </a:r>
            <a:r>
              <a:rPr lang="en-US" sz="1000" dirty="0">
                <a:latin typeface="Courier"/>
                <a:cs typeface="Courier"/>
              </a:rPr>
              <a:t> = </a:t>
            </a:r>
            <a:r>
              <a:rPr lang="en-US" sz="1000" dirty="0" err="1">
                <a:latin typeface="Courier"/>
                <a:cs typeface="Courier"/>
              </a:rPr>
              <a:t>blockIdx.x</a:t>
            </a:r>
            <a:r>
              <a:rPr lang="en-US" sz="1000" dirty="0">
                <a:latin typeface="Courier"/>
                <a:cs typeface="Courier"/>
              </a:rPr>
              <a:t>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048      </a:t>
            </a:r>
            <a:r>
              <a:rPr lang="en-US" sz="10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latin typeface="Courier"/>
                <a:cs typeface="Courier"/>
              </a:rPr>
              <a:t>bidx</a:t>
            </a:r>
            <a:r>
              <a:rPr lang="en-US" sz="1000" dirty="0">
                <a:latin typeface="Courier"/>
                <a:cs typeface="Courier"/>
              </a:rPr>
              <a:t> &lt; </a:t>
            </a:r>
            <a:r>
              <a:rPr lang="en-US" sz="1000" dirty="0" err="1">
                <a:latin typeface="Courier"/>
                <a:cs typeface="Courier"/>
              </a:rPr>
              <a:t>nLines</a:t>
            </a:r>
            <a:r>
              <a:rPr lang="en-US" sz="1000" dirty="0">
                <a:latin typeface="Courier"/>
                <a:cs typeface="Courier"/>
              </a:rPr>
              <a:t>){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049         </a:t>
            </a:r>
            <a:r>
              <a:rPr lang="en-US" sz="1000" dirty="0">
                <a:solidFill>
                  <a:srgbClr val="9DC3E6"/>
                </a:solidFill>
                <a:latin typeface="Courier"/>
                <a:cs typeface="Courier"/>
              </a:rPr>
              <a:t>//Compute the curvature of the line </a:t>
            </a:r>
            <a:endParaRPr lang="es-ES" sz="1000" dirty="0">
              <a:solidFill>
                <a:srgbClr val="9DC3E6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050     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 curvature = </a:t>
            </a:r>
            <a:r>
              <a:rPr lang="en-US" sz="1000" dirty="0" err="1">
                <a:latin typeface="Courier"/>
                <a:cs typeface="Courier"/>
              </a:rPr>
              <a:t>computeCurvature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latin typeface="Courier"/>
                <a:cs typeface="Courier"/>
              </a:rPr>
              <a:t>bLines</a:t>
            </a:r>
            <a:r>
              <a:rPr lang="en-US" sz="1000" dirty="0">
                <a:latin typeface="Courier"/>
                <a:cs typeface="Courier"/>
              </a:rPr>
              <a:t>);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051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052       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//From the curvature, compute the number of tessellation points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053         </a:t>
            </a:r>
            <a:r>
              <a:rPr lang="en-US" sz="10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nTessPoints</a:t>
            </a:r>
            <a:r>
              <a:rPr lang="en-US" sz="1000" dirty="0">
                <a:latin typeface="Courier"/>
                <a:cs typeface="Courier"/>
              </a:rPr>
              <a:t> = min(max((</a:t>
            </a:r>
            <a:r>
              <a:rPr lang="en-US" sz="1000" dirty="0" err="1"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)(curvature*16.0f),4),32);  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054         </a:t>
            </a:r>
            <a:r>
              <a:rPr lang="en-US" sz="1000" dirty="0" err="1">
                <a:latin typeface="Courier"/>
                <a:cs typeface="Courier"/>
              </a:rPr>
              <a:t>bLines</a:t>
            </a:r>
            <a:r>
              <a:rPr lang="en-US" sz="1000" dirty="0">
                <a:latin typeface="Courier"/>
                <a:cs typeface="Courier"/>
              </a:rPr>
              <a:t>[</a:t>
            </a:r>
            <a:r>
              <a:rPr lang="en-US" sz="1000" dirty="0" err="1">
                <a:latin typeface="Courier"/>
                <a:cs typeface="Courier"/>
              </a:rPr>
              <a:t>bidx</a:t>
            </a:r>
            <a:r>
              <a:rPr lang="en-US" sz="1000" dirty="0">
                <a:latin typeface="Courier"/>
                <a:cs typeface="Courier"/>
              </a:rPr>
              <a:t>].</a:t>
            </a:r>
            <a:r>
              <a:rPr lang="en-US" sz="1000" dirty="0" err="1">
                <a:latin typeface="Courier"/>
                <a:cs typeface="Courier"/>
              </a:rPr>
              <a:t>nVertices</a:t>
            </a:r>
            <a:r>
              <a:rPr lang="en-US" sz="1000" dirty="0">
                <a:latin typeface="Courier"/>
                <a:cs typeface="Courier"/>
              </a:rPr>
              <a:t> = </a:t>
            </a:r>
            <a:r>
              <a:rPr lang="en-US" sz="1000" dirty="0" err="1">
                <a:latin typeface="Courier"/>
                <a:cs typeface="Courier"/>
              </a:rPr>
              <a:t>nTessPoints</a:t>
            </a:r>
            <a:r>
              <a:rPr lang="en-US" sz="1000" dirty="0">
                <a:latin typeface="Courier"/>
                <a:cs typeface="Courier"/>
              </a:rPr>
              <a:t>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055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056       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//Loop through vertices to be tessellated, incrementing by </a:t>
            </a:r>
            <a:r>
              <a:rPr lang="en-US" sz="1000" dirty="0" err="1">
                <a:solidFill>
                  <a:srgbClr val="94B6E1"/>
                </a:solidFill>
                <a:latin typeface="Courier"/>
                <a:cs typeface="Courier"/>
              </a:rPr>
              <a:t>blockDim.x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057         </a:t>
            </a:r>
            <a:r>
              <a:rPr lang="en-US" sz="10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inc</a:t>
            </a:r>
            <a:r>
              <a:rPr lang="en-US" sz="1000" dirty="0">
                <a:latin typeface="Courier"/>
                <a:cs typeface="Courier"/>
              </a:rPr>
              <a:t> = 0; </a:t>
            </a:r>
            <a:r>
              <a:rPr lang="en-US" sz="1000" dirty="0" err="1">
                <a:latin typeface="Courier"/>
                <a:cs typeface="Courier"/>
              </a:rPr>
              <a:t>inc</a:t>
            </a:r>
            <a:r>
              <a:rPr lang="en-US" sz="1000" dirty="0">
                <a:latin typeface="Courier"/>
                <a:cs typeface="Courier"/>
              </a:rPr>
              <a:t> &lt; </a:t>
            </a:r>
            <a:r>
              <a:rPr lang="en-US" sz="1000" dirty="0" err="1">
                <a:latin typeface="Courier"/>
                <a:cs typeface="Courier"/>
              </a:rPr>
              <a:t>nTessPoints</a:t>
            </a:r>
            <a:r>
              <a:rPr lang="en-US" sz="1000" dirty="0">
                <a:latin typeface="Courier"/>
                <a:cs typeface="Courier"/>
              </a:rPr>
              <a:t>; </a:t>
            </a:r>
            <a:r>
              <a:rPr lang="en-US" sz="1000" dirty="0" err="1">
                <a:latin typeface="Courier"/>
                <a:cs typeface="Courier"/>
              </a:rPr>
              <a:t>inc</a:t>
            </a:r>
            <a:r>
              <a:rPr lang="en-US" sz="1000" dirty="0">
                <a:latin typeface="Courier"/>
                <a:cs typeface="Courier"/>
              </a:rPr>
              <a:t> += </a:t>
            </a:r>
            <a:r>
              <a:rPr lang="en-US" sz="1000" dirty="0" err="1">
                <a:latin typeface="Courier"/>
                <a:cs typeface="Courier"/>
              </a:rPr>
              <a:t>blockDim.x</a:t>
            </a:r>
            <a:r>
              <a:rPr lang="en-US" sz="1000" dirty="0">
                <a:latin typeface="Courier"/>
                <a:cs typeface="Courier"/>
              </a:rPr>
              <a:t>){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058           </a:t>
            </a:r>
            <a:r>
              <a:rPr lang="en-US" sz="10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idx</a:t>
            </a:r>
            <a:r>
              <a:rPr lang="en-US" sz="1000" dirty="0">
                <a:latin typeface="Courier"/>
                <a:cs typeface="Courier"/>
              </a:rPr>
              <a:t> = </a:t>
            </a:r>
            <a:r>
              <a:rPr lang="en-US" sz="1000" dirty="0" err="1">
                <a:latin typeface="Courier"/>
                <a:cs typeface="Courier"/>
              </a:rPr>
              <a:t>inc</a:t>
            </a:r>
            <a:r>
              <a:rPr lang="en-US" sz="1000" dirty="0">
                <a:latin typeface="Courier"/>
                <a:cs typeface="Courier"/>
              </a:rPr>
              <a:t> + </a:t>
            </a:r>
            <a:r>
              <a:rPr lang="en-US" sz="1000" dirty="0" err="1">
                <a:latin typeface="Courier"/>
                <a:cs typeface="Courier"/>
              </a:rPr>
              <a:t>threadIdx.x</a:t>
            </a:r>
            <a:r>
              <a:rPr lang="en-US" sz="1000" dirty="0">
                <a:latin typeface="Courier"/>
                <a:cs typeface="Courier"/>
              </a:rPr>
              <a:t>;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//Compute a unique index for this point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059           </a:t>
            </a:r>
            <a:r>
              <a:rPr lang="en-US" sz="10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latin typeface="Courier"/>
                <a:cs typeface="Courier"/>
              </a:rPr>
              <a:t>idx</a:t>
            </a:r>
            <a:r>
              <a:rPr lang="en-US" sz="1000" dirty="0">
                <a:latin typeface="Courier"/>
                <a:cs typeface="Courier"/>
              </a:rPr>
              <a:t> &lt; </a:t>
            </a:r>
            <a:r>
              <a:rPr lang="en-US" sz="1000" dirty="0" err="1">
                <a:latin typeface="Courier"/>
                <a:cs typeface="Courier"/>
              </a:rPr>
              <a:t>nTessPoints</a:t>
            </a:r>
            <a:r>
              <a:rPr lang="en-US" sz="1000" dirty="0">
                <a:latin typeface="Courier"/>
                <a:cs typeface="Courier"/>
              </a:rPr>
              <a:t>){  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060         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 u = (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)</a:t>
            </a:r>
            <a:r>
              <a:rPr lang="en-US" sz="1000" dirty="0" err="1">
                <a:latin typeface="Courier"/>
                <a:cs typeface="Courier"/>
              </a:rPr>
              <a:t>idx</a:t>
            </a:r>
            <a:r>
              <a:rPr lang="en-US" sz="1000" dirty="0">
                <a:latin typeface="Courier"/>
                <a:cs typeface="Courier"/>
              </a:rPr>
              <a:t>/(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)(nTessPoints-1);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//Compute u from </a:t>
            </a:r>
            <a:r>
              <a:rPr lang="en-US" sz="1000" dirty="0" err="1">
                <a:solidFill>
                  <a:srgbClr val="94B6E1"/>
                </a:solidFill>
                <a:latin typeface="Courier"/>
                <a:cs typeface="Courier"/>
              </a:rPr>
              <a:t>idx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061         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omu</a:t>
            </a:r>
            <a:r>
              <a:rPr lang="en-US" sz="1000" dirty="0">
                <a:latin typeface="Courier"/>
                <a:cs typeface="Courier"/>
              </a:rPr>
              <a:t> = 1.0f - u; 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//pre-compute one minus u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062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063         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000" dirty="0">
                <a:latin typeface="Courier"/>
                <a:cs typeface="Courier"/>
              </a:rPr>
              <a:t> B3u[3];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//Compute quadratic Bezier coefficients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064             B3u[0] = </a:t>
            </a:r>
            <a:r>
              <a:rPr lang="en-US" sz="1000" dirty="0" err="1">
                <a:latin typeface="Courier"/>
                <a:cs typeface="Courier"/>
              </a:rPr>
              <a:t>omu</a:t>
            </a:r>
            <a:r>
              <a:rPr lang="en-US" sz="1000" dirty="0">
                <a:latin typeface="Courier"/>
                <a:cs typeface="Courier"/>
              </a:rPr>
              <a:t>*</a:t>
            </a:r>
            <a:r>
              <a:rPr lang="en-US" sz="1000" dirty="0" err="1">
                <a:latin typeface="Courier"/>
                <a:cs typeface="Courier"/>
              </a:rPr>
              <a:t>omu</a:t>
            </a:r>
            <a:r>
              <a:rPr lang="en-US" sz="1000" dirty="0">
                <a:latin typeface="Courier"/>
                <a:cs typeface="Courier"/>
              </a:rPr>
              <a:t>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065             B3u[1] = 2.0f*u*</a:t>
            </a:r>
            <a:r>
              <a:rPr lang="en-US" sz="1000" dirty="0" err="1">
                <a:latin typeface="Courier"/>
                <a:cs typeface="Courier"/>
              </a:rPr>
              <a:t>omu</a:t>
            </a:r>
            <a:r>
              <a:rPr lang="en-US" sz="1000" dirty="0">
                <a:latin typeface="Courier"/>
                <a:cs typeface="Courier"/>
              </a:rPr>
              <a:t>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066             B3u[2] = u*u;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067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068             </a:t>
            </a:r>
            <a:r>
              <a:rPr lang="en-US" sz="1000" dirty="0">
                <a:solidFill>
                  <a:srgbClr val="00B050"/>
                </a:solidFill>
                <a:latin typeface="Courier"/>
                <a:cs typeface="Courier"/>
              </a:rPr>
              <a:t>float2</a:t>
            </a:r>
            <a:r>
              <a:rPr lang="en-US" sz="1000" dirty="0">
                <a:latin typeface="Courier"/>
                <a:cs typeface="Courier"/>
              </a:rPr>
              <a:t> position = {0,0};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//Set position to zero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069             </a:t>
            </a:r>
            <a:r>
              <a:rPr lang="en-US" sz="10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000" dirty="0">
                <a:latin typeface="Courier"/>
                <a:cs typeface="Courier"/>
              </a:rPr>
              <a:t>(</a:t>
            </a:r>
            <a:r>
              <a:rPr lang="en-US" sz="1000" dirty="0" err="1">
                <a:latin typeface="Courier"/>
                <a:cs typeface="Courier"/>
              </a:rPr>
              <a:t>int</a:t>
            </a:r>
            <a:r>
              <a:rPr lang="en-US" sz="1000" dirty="0">
                <a:latin typeface="Courier"/>
                <a:cs typeface="Courier"/>
              </a:rPr>
              <a:t> </a:t>
            </a:r>
            <a:r>
              <a:rPr lang="en-US" sz="1000" dirty="0" err="1">
                <a:latin typeface="Courier"/>
                <a:cs typeface="Courier"/>
              </a:rPr>
              <a:t>i</a:t>
            </a:r>
            <a:r>
              <a:rPr lang="en-US" sz="1000" dirty="0">
                <a:latin typeface="Courier"/>
                <a:cs typeface="Courier"/>
              </a:rPr>
              <a:t> = 0; </a:t>
            </a:r>
            <a:r>
              <a:rPr lang="en-US" sz="1000" dirty="0" err="1">
                <a:latin typeface="Courier"/>
                <a:cs typeface="Courier"/>
              </a:rPr>
              <a:t>i</a:t>
            </a:r>
            <a:r>
              <a:rPr lang="en-US" sz="1000" dirty="0">
                <a:latin typeface="Courier"/>
                <a:cs typeface="Courier"/>
              </a:rPr>
              <a:t> &lt; 3; </a:t>
            </a:r>
            <a:r>
              <a:rPr lang="en-US" sz="1000" dirty="0" err="1">
                <a:latin typeface="Courier"/>
                <a:cs typeface="Courier"/>
              </a:rPr>
              <a:t>i</a:t>
            </a:r>
            <a:r>
              <a:rPr lang="en-US" sz="1000" dirty="0">
                <a:latin typeface="Courier"/>
                <a:cs typeface="Courier"/>
              </a:rPr>
              <a:t>++){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070             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//Add the contribution of the </a:t>
            </a:r>
            <a:r>
              <a:rPr lang="en-US" sz="1000" dirty="0" err="1">
                <a:solidFill>
                  <a:srgbClr val="94B6E1"/>
                </a:solidFill>
                <a:latin typeface="Courier"/>
                <a:cs typeface="Courier"/>
              </a:rPr>
              <a:t>i'th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 control point to position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071               position = position + B3u[</a:t>
            </a:r>
            <a:r>
              <a:rPr lang="en-US" sz="1000" dirty="0" err="1">
                <a:latin typeface="Courier"/>
                <a:cs typeface="Courier"/>
              </a:rPr>
              <a:t>i</a:t>
            </a:r>
            <a:r>
              <a:rPr lang="en-US" sz="1000" dirty="0">
                <a:latin typeface="Courier"/>
                <a:cs typeface="Courier"/>
              </a:rPr>
              <a:t>] * </a:t>
            </a:r>
            <a:r>
              <a:rPr lang="en-US" sz="1000" dirty="0" err="1">
                <a:latin typeface="Courier"/>
                <a:cs typeface="Courier"/>
              </a:rPr>
              <a:t>bLines</a:t>
            </a:r>
            <a:r>
              <a:rPr lang="en-US" sz="1000" dirty="0">
                <a:latin typeface="Courier"/>
                <a:cs typeface="Courier"/>
              </a:rPr>
              <a:t>[</a:t>
            </a:r>
            <a:r>
              <a:rPr lang="en-US" sz="1000" dirty="0" err="1">
                <a:latin typeface="Courier"/>
                <a:cs typeface="Courier"/>
              </a:rPr>
              <a:t>bidx</a:t>
            </a:r>
            <a:r>
              <a:rPr lang="en-US" sz="1000" dirty="0">
                <a:latin typeface="Courier"/>
                <a:cs typeface="Courier"/>
              </a:rPr>
              <a:t>].CP[</a:t>
            </a:r>
            <a:r>
              <a:rPr lang="en-US" sz="1000" dirty="0" err="1">
                <a:latin typeface="Courier"/>
                <a:cs typeface="Courier"/>
              </a:rPr>
              <a:t>i</a:t>
            </a:r>
            <a:r>
              <a:rPr lang="en-US" sz="1000" dirty="0">
                <a:latin typeface="Courier"/>
                <a:cs typeface="Courier"/>
              </a:rPr>
              <a:t>]; 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072             }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073             </a:t>
            </a:r>
            <a:r>
              <a:rPr lang="en-US" sz="1000" dirty="0">
                <a:solidFill>
                  <a:srgbClr val="94B6E1"/>
                </a:solidFill>
                <a:latin typeface="Courier"/>
                <a:cs typeface="Courier"/>
              </a:rPr>
              <a:t>//Assign value of vertex position to the correct array element</a:t>
            </a:r>
            <a:endParaRPr lang="es-ES" sz="10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074             </a:t>
            </a:r>
            <a:r>
              <a:rPr lang="en-US" sz="1000" dirty="0" err="1">
                <a:latin typeface="Courier"/>
                <a:cs typeface="Courier"/>
              </a:rPr>
              <a:t>bLines</a:t>
            </a:r>
            <a:r>
              <a:rPr lang="en-US" sz="1000" dirty="0">
                <a:latin typeface="Courier"/>
                <a:cs typeface="Courier"/>
              </a:rPr>
              <a:t>[</a:t>
            </a:r>
            <a:r>
              <a:rPr lang="en-US" sz="1000" dirty="0" err="1">
                <a:latin typeface="Courier"/>
                <a:cs typeface="Courier"/>
              </a:rPr>
              <a:t>bidx</a:t>
            </a:r>
            <a:r>
              <a:rPr lang="en-US" sz="1000" dirty="0">
                <a:latin typeface="Courier"/>
                <a:cs typeface="Courier"/>
              </a:rPr>
              <a:t>].</a:t>
            </a:r>
            <a:r>
              <a:rPr lang="en-US" sz="1000" dirty="0" err="1">
                <a:latin typeface="Courier"/>
                <a:cs typeface="Courier"/>
              </a:rPr>
              <a:t>vertexPos</a:t>
            </a:r>
            <a:r>
              <a:rPr lang="en-US" sz="1000" dirty="0">
                <a:latin typeface="Courier"/>
                <a:cs typeface="Courier"/>
              </a:rPr>
              <a:t>[</a:t>
            </a:r>
            <a:r>
              <a:rPr lang="en-US" sz="1000" dirty="0" err="1">
                <a:latin typeface="Courier"/>
                <a:cs typeface="Courier"/>
              </a:rPr>
              <a:t>idx</a:t>
            </a:r>
            <a:r>
              <a:rPr lang="en-US" sz="1000" dirty="0">
                <a:latin typeface="Courier"/>
                <a:cs typeface="Courier"/>
              </a:rPr>
              <a:t>] = position; 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075     	 }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076        }</a:t>
            </a:r>
            <a:endParaRPr lang="es-ES" sz="1000" dirty="0">
              <a:latin typeface="Courier"/>
              <a:cs typeface="Courier"/>
            </a:endParaRPr>
          </a:p>
          <a:p>
            <a:r>
              <a:rPr lang="en-US" sz="1000" dirty="0">
                <a:latin typeface="Courier"/>
                <a:cs typeface="Courier"/>
              </a:rPr>
              <a:t>077    }</a:t>
            </a:r>
            <a:endParaRPr lang="es-ES" sz="1000" dirty="0">
              <a:latin typeface="Courier"/>
              <a:cs typeface="Courier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BD2AC5A-F923-C241-A1D3-0D728133E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Bezier Lines without Dynamic Parallelism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8E0C0E75-B12C-664C-9301-BCBCFA863F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45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With dynamic parallelism</a:t>
            </a:r>
          </a:p>
          <a:p>
            <a:r>
              <a:rPr lang="en-US" sz="2400" dirty="0"/>
              <a:t>Parent: One line per thread</a:t>
            </a:r>
          </a:p>
          <a:p>
            <a:endParaRPr lang="en-US" sz="24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71195" y="2363980"/>
            <a:ext cx="8773030" cy="2677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30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 err="1">
                <a:latin typeface="Courier"/>
                <a:cs typeface="Courier"/>
              </a:rPr>
              <a:t>computeBezierLines_parent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BezierLine</a:t>
            </a:r>
            <a:r>
              <a:rPr lang="en-US" sz="1200" dirty="0">
                <a:latin typeface="Courier"/>
                <a:cs typeface="Courier"/>
              </a:rPr>
              <a:t> *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nLines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31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//Compute a unique index for each Bezier line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32     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33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nLines</a:t>
            </a:r>
            <a:r>
              <a:rPr lang="en-US" sz="1200" dirty="0">
                <a:latin typeface="Courier"/>
                <a:cs typeface="Courier"/>
              </a:rPr>
              <a:t>){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34  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//Compute the curvature of the line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35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 curvature = </a:t>
            </a:r>
            <a:r>
              <a:rPr lang="en-US" sz="1200" dirty="0" err="1">
                <a:latin typeface="Courier"/>
                <a:cs typeface="Courier"/>
              </a:rPr>
              <a:t>computeCurvature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36  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//From the curvature, compute the number of tessellation points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37       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 = min(max((</a:t>
            </a:r>
            <a:r>
              <a:rPr lang="en-US" sz="1200" dirty="0" err="1"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)(curvature*16.0f),4),MAX_TESS_POINTS);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38        </a:t>
            </a:r>
            <a:r>
              <a:rPr lang="en-US" sz="1200" dirty="0" err="1">
                <a:latin typeface="Courier"/>
                <a:cs typeface="Courier"/>
              </a:rPr>
              <a:t>cudaMalloc</a:t>
            </a:r>
            <a:r>
              <a:rPr lang="en-US" sz="1200" dirty="0">
                <a:latin typeface="Courier"/>
                <a:cs typeface="Courier"/>
              </a:rPr>
              <a:t>((void**)&amp;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vertexPos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sizeof</a:t>
            </a:r>
            <a:r>
              <a:rPr lang="en-US" sz="1200" dirty="0">
                <a:latin typeface="Courier"/>
                <a:cs typeface="Courier"/>
              </a:rPr>
              <a:t>(float2));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39  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//Call the child kernel to compute the tessellated points for each line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40        </a:t>
            </a:r>
            <a:r>
              <a:rPr lang="en-US" sz="1200" dirty="0" err="1">
                <a:latin typeface="Courier"/>
                <a:cs typeface="Courier"/>
              </a:rPr>
              <a:t>computeBezierLine_child</a:t>
            </a:r>
            <a:r>
              <a:rPr lang="en-US" sz="1200" dirty="0">
                <a:latin typeface="Courier"/>
                <a:cs typeface="Courier"/>
              </a:rPr>
              <a:t>&lt;&lt;&lt;ceil((float)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/32.0f), 32&gt;&gt;&gt;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41          (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42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43    }</a:t>
            </a:r>
            <a:endParaRPr lang="es-ES" sz="1200" dirty="0">
              <a:latin typeface="Courier"/>
              <a:cs typeface="Courier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69956A0-965F-E34B-8E59-58624CC1B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Bezier Lines with Dynamic Parallelism (I)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1D67BB2-B73C-654B-BFFD-3C5CEEC15A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963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597225" cy="5418856"/>
          </a:xfrm>
        </p:spPr>
        <p:txBody>
          <a:bodyPr>
            <a:normAutofit/>
          </a:bodyPr>
          <a:lstStyle/>
          <a:p>
            <a:r>
              <a:rPr lang="en-US" sz="2400" dirty="0"/>
              <a:t>With dynamic parallelism</a:t>
            </a:r>
          </a:p>
          <a:p>
            <a:r>
              <a:rPr lang="en-US" sz="2400" dirty="0"/>
              <a:t>Child</a:t>
            </a:r>
          </a:p>
          <a:p>
            <a:endParaRPr lang="en-US" sz="24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251520" y="2060848"/>
            <a:ext cx="8597225" cy="41549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07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 err="1">
                <a:latin typeface="Courier"/>
                <a:cs typeface="Courier"/>
              </a:rPr>
              <a:t>computeBezierLine_child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BezierLine</a:t>
            </a:r>
            <a:r>
              <a:rPr lang="en-US" sz="1200" dirty="0">
                <a:latin typeface="Courier"/>
                <a:cs typeface="Courier"/>
              </a:rPr>
              <a:t>*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, 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08     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nTessPoints</a:t>
            </a:r>
            <a:r>
              <a:rPr lang="en-US" sz="1200" dirty="0">
                <a:latin typeface="Courier"/>
                <a:cs typeface="Courier"/>
              </a:rPr>
              <a:t>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09     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idx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;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//Compute </a:t>
            </a:r>
            <a:r>
              <a:rPr lang="en-US" sz="1200" dirty="0" err="1">
                <a:solidFill>
                  <a:srgbClr val="94B6E1"/>
                </a:solidFill>
                <a:latin typeface="Courier"/>
                <a:cs typeface="Courier"/>
              </a:rPr>
              <a:t>idx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unique to this vertex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10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nTessPoints</a:t>
            </a:r>
            <a:r>
              <a:rPr lang="en-US" sz="1200" dirty="0">
                <a:latin typeface="Courier"/>
                <a:cs typeface="Courier"/>
              </a:rPr>
              <a:t>){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11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 u = (float)</a:t>
            </a:r>
            <a:r>
              <a:rPr lang="en-US" sz="1200" dirty="0" err="1">
                <a:latin typeface="Courier"/>
                <a:cs typeface="Courier"/>
              </a:rPr>
              <a:t>idx</a:t>
            </a:r>
            <a:r>
              <a:rPr lang="en-US" sz="1200" dirty="0">
                <a:latin typeface="Courier"/>
                <a:cs typeface="Courier"/>
              </a:rPr>
              <a:t>/(float)(nTessPoints-1);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//Compute u from </a:t>
            </a:r>
            <a:r>
              <a:rPr lang="en-US" sz="1200" dirty="0" err="1">
                <a:solidFill>
                  <a:srgbClr val="94B6E1"/>
                </a:solidFill>
                <a:latin typeface="Courier"/>
                <a:cs typeface="Courier"/>
              </a:rPr>
              <a:t>idx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12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omu</a:t>
            </a:r>
            <a:r>
              <a:rPr lang="en-US" sz="1200" dirty="0">
                <a:latin typeface="Courier"/>
                <a:cs typeface="Courier"/>
              </a:rPr>
              <a:t> = 1.0f - u;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//Pre-compute one minus u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13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14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 B3u[3];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//Compute quadratic Bezier coefficients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15        B3u[0] = </a:t>
            </a:r>
            <a:r>
              <a:rPr lang="en-US" sz="1200" dirty="0" err="1">
                <a:latin typeface="Courier"/>
                <a:cs typeface="Courier"/>
              </a:rPr>
              <a:t>omu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omu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16        B3u[1] = 2.0f*u*</a:t>
            </a:r>
            <a:r>
              <a:rPr lang="en-US" sz="1200" dirty="0" err="1">
                <a:latin typeface="Courier"/>
                <a:cs typeface="Courier"/>
              </a:rPr>
              <a:t>omu</a:t>
            </a:r>
            <a:r>
              <a:rPr lang="en-US" sz="1200" dirty="0">
                <a:latin typeface="Courier"/>
                <a:cs typeface="Courier"/>
              </a:rPr>
              <a:t>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17        B3u[2] = u*u;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18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19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float2 </a:t>
            </a:r>
            <a:r>
              <a:rPr lang="en-US" sz="1200" dirty="0">
                <a:latin typeface="Courier"/>
                <a:cs typeface="Courier"/>
              </a:rPr>
              <a:t>position = {0,0};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//Set position to zero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20    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 = 0;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 &lt; 3; 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++) {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21    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//Add the contribution of the </a:t>
            </a:r>
            <a:r>
              <a:rPr lang="en-US" sz="1200" dirty="0" err="1">
                <a:solidFill>
                  <a:srgbClr val="94B6E1"/>
                </a:solidFill>
                <a:latin typeface="Courier"/>
                <a:cs typeface="Courier"/>
              </a:rPr>
              <a:t>i'th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control point to position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22          position = position + B3u[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 *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].CP[</a:t>
            </a:r>
            <a:r>
              <a:rPr lang="en-US" sz="1200" dirty="0" err="1">
                <a:latin typeface="Courier"/>
                <a:cs typeface="Courier"/>
              </a:rPr>
              <a:t>i</a:t>
            </a:r>
            <a:r>
              <a:rPr lang="en-US" sz="1200" dirty="0">
                <a:latin typeface="Courier"/>
                <a:cs typeface="Courier"/>
              </a:rPr>
              <a:t>];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23  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24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25        </a:t>
            </a:r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//Assign the value of the vertex position to the correct array element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26       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vertexPos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idx</a:t>
            </a:r>
            <a:r>
              <a:rPr lang="en-US" sz="1200" dirty="0">
                <a:latin typeface="Courier"/>
                <a:cs typeface="Courier"/>
              </a:rPr>
              <a:t>] = position;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27      }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28    }</a:t>
            </a:r>
            <a:endParaRPr lang="es-ES" sz="1200" dirty="0">
              <a:latin typeface="Courier"/>
              <a:cs typeface="Courier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30791F4-EFA7-7541-BC83-647C27390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Bezier Lines with Dynamic Parallelism (II)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8571904-9988-7D47-B88E-D4E2437CA8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2901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18856"/>
          </a:xfrm>
        </p:spPr>
        <p:txBody>
          <a:bodyPr>
            <a:normAutofit/>
          </a:bodyPr>
          <a:lstStyle/>
          <a:p>
            <a:r>
              <a:rPr lang="en-US" sz="2400" dirty="0"/>
              <a:t>Launch pool size</a:t>
            </a:r>
          </a:p>
          <a:p>
            <a:pPr lvl="1"/>
            <a:r>
              <a:rPr lang="en-US" sz="2000" dirty="0"/>
              <a:t>Fixed-size pool: default 2048</a:t>
            </a:r>
          </a:p>
          <a:p>
            <a:pPr lvl="1"/>
            <a:r>
              <a:rPr lang="en-US" sz="2000" dirty="0"/>
              <a:t>Variable-size pool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r>
              <a:rPr lang="en-US" sz="2000" dirty="0"/>
              <a:t>Before CUDA 6.0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dirty="0"/>
              <a:t>Since CUDA 6.0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122" y="2683090"/>
            <a:ext cx="2526537" cy="95379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316" y="4149080"/>
            <a:ext cx="5905421" cy="1968474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CA2C8C2E-EBD0-2F4A-BB8E-94EF9494F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Launch Pool (I)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61E8350-6DA1-6840-BF36-B578614624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41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5418856"/>
          </a:xfrm>
        </p:spPr>
        <p:txBody>
          <a:bodyPr>
            <a:normAutofit/>
          </a:bodyPr>
          <a:lstStyle/>
          <a:p>
            <a:r>
              <a:rPr lang="en-US" sz="2400" dirty="0"/>
              <a:t>Effect of </a:t>
            </a:r>
            <a:r>
              <a:rPr lang="en-US" sz="2400" dirty="0">
                <a:solidFill>
                  <a:srgbClr val="0070C0"/>
                </a:solidFill>
              </a:rPr>
              <a:t>increasing the fixed-size launch pool</a:t>
            </a:r>
          </a:p>
          <a:p>
            <a:pPr lvl="1"/>
            <a:r>
              <a:rPr lang="en-US" sz="2000" dirty="0"/>
              <a:t>Number of Bezier lines = 16384</a:t>
            </a:r>
          </a:p>
        </p:txBody>
      </p:sp>
      <p:pic>
        <p:nvPicPr>
          <p:cNvPr id="7" name="Imagen 6" descr="pool_siz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2276872"/>
            <a:ext cx="6502400" cy="36195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54C9486-8A52-1947-9E2A-FA4ADD6F9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Launch Pool (II)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3AE7877-E11D-BE43-9F4E-C75B4E9AF6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495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CUDA Streams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1"/>
            <a:ext cx="8610600" cy="55447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CUDA streams </a:t>
            </a:r>
            <a:r>
              <a:rPr lang="en-US" dirty="0"/>
              <a:t>(command queues in OpenCL)</a:t>
            </a:r>
          </a:p>
          <a:p>
            <a:r>
              <a:rPr lang="en-US" dirty="0"/>
              <a:t>S</a:t>
            </a:r>
            <a:r>
              <a:rPr dirty="0"/>
              <a:t>equence of operations that are performed in order</a:t>
            </a:r>
            <a:endParaRPr lang="es-ES_tradnl" dirty="0"/>
          </a:p>
          <a:p>
            <a:pPr lvl="1"/>
            <a:r>
              <a:rPr lang="en-US" dirty="0"/>
              <a:t>1. Data transfer CPU-GPU</a:t>
            </a:r>
          </a:p>
          <a:p>
            <a:pPr lvl="1"/>
            <a:r>
              <a:rPr lang="en-US" dirty="0"/>
              <a:t>2. Kernel execution</a:t>
            </a:r>
          </a:p>
          <a:p>
            <a:pPr lvl="2"/>
            <a:r>
              <a:rPr lang="en-US" dirty="0"/>
              <a:t>D input data instances, B blocks</a:t>
            </a:r>
          </a:p>
          <a:p>
            <a:pPr lvl="2"/>
            <a:r>
              <a:rPr lang="en-US" dirty="0"/>
              <a:t>#Streams: (D / #Streams) data instances, (B / #Streams) blocks</a:t>
            </a:r>
          </a:p>
          <a:p>
            <a:pPr lvl="1"/>
            <a:r>
              <a:rPr lang="en-US" dirty="0"/>
              <a:t>3. Data transfer GPU-CPU</a:t>
            </a:r>
          </a:p>
        </p:txBody>
      </p:sp>
      <p:pic>
        <p:nvPicPr>
          <p:cNvPr id="13" name="Imagen 12" descr="Stream_best_streams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42" y="3905901"/>
            <a:ext cx="6677316" cy="2187395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8665A90-8118-8748-8EF3-0EBA2F6103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259875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Default stream vs. several streams per parent block</a:t>
            </a:r>
          </a:p>
        </p:txBody>
      </p:sp>
      <p:pic>
        <p:nvPicPr>
          <p:cNvPr id="4" name="Imagen 3" descr="streams0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8" y="1663328"/>
            <a:ext cx="3467100" cy="1117600"/>
          </a:xfrm>
          <a:prstGeom prst="rect">
            <a:avLst/>
          </a:prstGeom>
        </p:spPr>
      </p:pic>
      <p:pic>
        <p:nvPicPr>
          <p:cNvPr id="5" name="Imagen 4" descr="streams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42" y="2742054"/>
            <a:ext cx="3543300" cy="635000"/>
          </a:xfrm>
          <a:prstGeom prst="rect">
            <a:avLst/>
          </a:prstGeom>
        </p:spPr>
      </p:pic>
      <p:pic>
        <p:nvPicPr>
          <p:cNvPr id="8" name="Imagen 7" descr="streams2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8" y="3684612"/>
            <a:ext cx="2209800" cy="2552700"/>
          </a:xfrm>
          <a:prstGeom prst="rect">
            <a:avLst/>
          </a:prstGeom>
        </p:spPr>
      </p:pic>
      <p:pic>
        <p:nvPicPr>
          <p:cNvPr id="9" name="Imagen 8" descr="streams3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124" y="1663328"/>
            <a:ext cx="3543300" cy="1714500"/>
          </a:xfrm>
          <a:prstGeom prst="rect">
            <a:avLst/>
          </a:prstGeom>
        </p:spPr>
      </p:pic>
      <p:pic>
        <p:nvPicPr>
          <p:cNvPr id="10" name="Imagen 9" descr="streams4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375" y="3684612"/>
            <a:ext cx="4102100" cy="81280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A481D0FC-E14C-D142-BD73-A28E74ED7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Streams for Child Kernel Launch (I)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D53C225-CAB5-C14A-BF97-DADDD1BA97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7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dirty="0"/>
              <a:t>Default stream vs. several streams per parent block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467544" y="3212976"/>
            <a:ext cx="8218942" cy="21236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cudaStream_t</a:t>
            </a:r>
            <a:r>
              <a:rPr lang="en-US" sz="1200" dirty="0">
                <a:latin typeface="Courier"/>
                <a:cs typeface="Courier"/>
              </a:rPr>
              <a:t> stream;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 // Create non-blocking stream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 err="1">
                <a:latin typeface="Courier"/>
                <a:cs typeface="Courier"/>
              </a:rPr>
              <a:t>cudaStreamCreateWithFlags</a:t>
            </a:r>
            <a:r>
              <a:rPr lang="en-US" sz="1200" dirty="0">
                <a:latin typeface="Courier"/>
                <a:cs typeface="Courier"/>
              </a:rPr>
              <a:t>(&amp;stream, </a:t>
            </a:r>
            <a:r>
              <a:rPr lang="en-US" sz="1200" dirty="0" err="1">
                <a:latin typeface="Courier"/>
                <a:cs typeface="Courier"/>
              </a:rPr>
              <a:t>cudaStreamNonBlocking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 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 // Call the child kernel to compute the tessellated points for each line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 err="1">
                <a:latin typeface="Courier"/>
                <a:cs typeface="Courier"/>
              </a:rPr>
              <a:t>computeBezierLine_child</a:t>
            </a:r>
            <a:r>
              <a:rPr lang="en-US" sz="1200" dirty="0">
                <a:latin typeface="Courier"/>
                <a:cs typeface="Courier"/>
              </a:rPr>
              <a:t>&lt;&lt;&lt;ceil((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)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/32.0f), 32, 0, stream&gt;&gt;&gt;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  (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 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 // Destroy stream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 err="1">
                <a:latin typeface="Courier"/>
                <a:cs typeface="Courier"/>
              </a:rPr>
              <a:t>cudaStreamDestroy</a:t>
            </a:r>
            <a:r>
              <a:rPr lang="en-US" sz="1200" dirty="0">
                <a:latin typeface="Courier"/>
                <a:cs typeface="Courier"/>
              </a:rPr>
              <a:t>(stream);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 </a:t>
            </a:r>
            <a:endParaRPr lang="es-ES" sz="1200" dirty="0">
              <a:latin typeface="Courier"/>
              <a:cs typeface="Courier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67544" y="1844824"/>
            <a:ext cx="8208912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  // Call the child kernel to compute the tessellated points for each line</a:t>
            </a:r>
          </a:p>
          <a:p>
            <a:r>
              <a:rPr lang="en-US" sz="1200" dirty="0">
                <a:solidFill>
                  <a:srgbClr val="94B6E1"/>
                </a:solidFill>
                <a:latin typeface="Courier"/>
                <a:cs typeface="Courier"/>
              </a:rPr>
              <a:t>  // Default stream</a:t>
            </a:r>
            <a:endParaRPr lang="es-ES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 err="1">
                <a:latin typeface="Courier"/>
                <a:cs typeface="Courier"/>
              </a:rPr>
              <a:t>computeBezierLine_child</a:t>
            </a:r>
            <a:r>
              <a:rPr lang="en-US" sz="1200" dirty="0">
                <a:latin typeface="Courier"/>
                <a:cs typeface="Courier"/>
              </a:rPr>
              <a:t>&lt;&lt;&lt;ceil((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)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/32.0f), 32&gt;&gt;&gt;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  (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bLines</a:t>
            </a:r>
            <a:r>
              <a:rPr lang="en-US" sz="1200" dirty="0">
                <a:latin typeface="Courier"/>
                <a:cs typeface="Courier"/>
              </a:rPr>
              <a:t>[</a:t>
            </a:r>
            <a:r>
              <a:rPr lang="en-US" sz="1200" dirty="0" err="1">
                <a:latin typeface="Courier"/>
                <a:cs typeface="Courier"/>
              </a:rPr>
              <a:t>lidx</a:t>
            </a:r>
            <a:r>
              <a:rPr lang="en-US" sz="1200" dirty="0">
                <a:latin typeface="Courier"/>
                <a:cs typeface="Courier"/>
              </a:rPr>
              <a:t>].</a:t>
            </a:r>
            <a:r>
              <a:rPr lang="en-US" sz="1200" dirty="0" err="1">
                <a:latin typeface="Courier"/>
                <a:cs typeface="Courier"/>
              </a:rPr>
              <a:t>nVertices</a:t>
            </a:r>
            <a:r>
              <a:rPr lang="en-US" sz="1200" dirty="0">
                <a:latin typeface="Courier"/>
                <a:cs typeface="Courier"/>
              </a:rPr>
              <a:t>);</a:t>
            </a:r>
            <a:endParaRPr lang="es-E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  </a:t>
            </a:r>
            <a:endParaRPr lang="es-ES" sz="1200" dirty="0">
              <a:latin typeface="Courier"/>
              <a:cs typeface="Courier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1518A4-1EDD-7746-824C-460EE3272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Streams for Child Kernel Launch (II)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02F5708A-15C7-E14D-97C1-5067518A3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Performance impact of </a:t>
            </a:r>
            <a:r>
              <a:rPr lang="en-US" dirty="0"/>
              <a:t>per-thread s</a:t>
            </a:r>
            <a:r>
              <a:rPr lang="en-US" sz="2400" dirty="0"/>
              <a:t>treams</a:t>
            </a:r>
          </a:p>
        </p:txBody>
      </p:sp>
      <p:pic>
        <p:nvPicPr>
          <p:cNvPr id="4" name="Imagen 3" descr="streams_results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1988840"/>
            <a:ext cx="6502400" cy="36195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BA596853-67F7-AA47-B6BC-03D408867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Streams for Child Kernel Launch (III)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AA7D867D-D21B-8D41-A87C-AFBDE7995B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209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 Recursive Example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2323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Device-side kernel launches</a:t>
            </a:r>
          </a:p>
          <a:p>
            <a:pPr lvl="1"/>
            <a:r>
              <a:rPr lang="en-US" sz="2000" dirty="0" err="1"/>
              <a:t>Kepler</a:t>
            </a:r>
            <a:r>
              <a:rPr lang="en-US" sz="2000" dirty="0"/>
              <a:t> GK110 architecture</a:t>
            </a:r>
          </a:p>
          <a:p>
            <a:pPr lvl="1"/>
            <a:r>
              <a:rPr lang="en-US" sz="2000" dirty="0"/>
              <a:t>Typical use cases</a:t>
            </a:r>
          </a:p>
          <a:p>
            <a:pPr lvl="2"/>
            <a:r>
              <a:rPr lang="en-US" sz="1800" dirty="0"/>
              <a:t>Dynamic load balancing</a:t>
            </a:r>
          </a:p>
          <a:p>
            <a:pPr lvl="2"/>
            <a:r>
              <a:rPr lang="en-US" sz="1800" dirty="0"/>
              <a:t>Data-dependent execution</a:t>
            </a:r>
          </a:p>
          <a:p>
            <a:pPr lvl="2"/>
            <a:r>
              <a:rPr lang="en-US" sz="1800" dirty="0"/>
              <a:t>Recursion</a:t>
            </a:r>
          </a:p>
          <a:p>
            <a:pPr lvl="2"/>
            <a:r>
              <a:rPr lang="en-US" sz="1800" dirty="0"/>
              <a:t>Library (with kernels) calls from kernels</a:t>
            </a:r>
          </a:p>
          <a:p>
            <a:pPr lvl="1"/>
            <a:r>
              <a:rPr lang="en-US" sz="2200" dirty="0">
                <a:solidFill>
                  <a:srgbClr val="00B050"/>
                </a:solidFill>
              </a:rPr>
              <a:t>Programmability </a:t>
            </a:r>
            <a:r>
              <a:rPr lang="en-US" sz="2200" dirty="0"/>
              <a:t>and</a:t>
            </a:r>
            <a:r>
              <a:rPr lang="en-US" sz="2200" dirty="0">
                <a:solidFill>
                  <a:srgbClr val="00B050"/>
                </a:solidFill>
              </a:rPr>
              <a:t> maintainability</a:t>
            </a:r>
          </a:p>
          <a:p>
            <a:endParaRPr lang="en-US" sz="2353" dirty="0"/>
          </a:p>
          <a:p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777" y="4077072"/>
            <a:ext cx="7500446" cy="214551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4E3927B-E783-6D4B-B4C4-D5FEB5411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Parallelism in CUDA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90EF55C-4F06-714A-A035-F3DA005B6D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294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"/>
          <p:cNvSpPr txBox="1">
            <a:spLocks noGrp="1"/>
          </p:cNvSpPr>
          <p:nvPr>
            <p:ph type="title"/>
          </p:nvPr>
        </p:nvSpPr>
        <p:spPr>
          <a:xfrm>
            <a:off x="251520" y="0"/>
            <a:ext cx="8784976" cy="90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</a:pPr>
            <a:r>
              <a:rPr lang="en-US" dirty="0"/>
              <a:t>Arranging Input for Gather Parallelization</a:t>
            </a:r>
            <a:endParaRPr dirty="0"/>
          </a:p>
        </p:txBody>
      </p:sp>
      <p:sp>
        <p:nvSpPr>
          <p:cNvPr id="133" name="Google Shape;133;p2"/>
          <p:cNvSpPr txBox="1">
            <a:spLocks noGrp="1"/>
          </p:cNvSpPr>
          <p:nvPr>
            <p:ph type="body" idx="1"/>
          </p:nvPr>
        </p:nvSpPr>
        <p:spPr>
          <a:xfrm>
            <a:off x="251520" y="908720"/>
            <a:ext cx="8784976" cy="5328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/>
              <a:t>Input data distribution in space may be far from uniform</a:t>
            </a:r>
            <a:endParaRPr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Quad/Oct Trees</a:t>
            </a:r>
            <a:endParaRPr sz="2100" dirty="0"/>
          </a:p>
          <a:p>
            <a: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4990"/>
              </a:buClr>
              <a:buSzPts val="2000"/>
              <a:buNone/>
            </a:pPr>
            <a:endParaRPr dirty="0"/>
          </a:p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/>
              <a:t>One may not be able to pre-determine the input elements needed for calculating output elements</a:t>
            </a:r>
            <a:endParaRPr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Dynamic Search</a:t>
            </a:r>
            <a:endParaRPr sz="2100" dirty="0"/>
          </a:p>
          <a:p>
            <a: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4990"/>
              </a:buClr>
              <a:buSzPts val="2000"/>
              <a:buNone/>
            </a:pPr>
            <a:endParaRPr dirty="0"/>
          </a:p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/>
              <a:t>…</a:t>
            </a:r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40DC13-E485-9742-BD89-037B641AC9C7}"/>
              </a:ext>
            </a:extLst>
          </p:cNvPr>
          <p:cNvSpPr txBox="1">
            <a:spLocks/>
          </p:cNvSpPr>
          <p:nvPr/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323594FA-E141-4234-AE05-360401972BE7}" type="slidenum">
              <a:rPr lang="en-US" altLang="en-US" sz="1600" smtClean="0">
                <a:solidFill>
                  <a:srgbClr val="000000"/>
                </a:solidFill>
                <a:latin typeface="Garamond" pitchFamily="18" charset="0"/>
              </a:rPr>
              <a:pPr algn="r">
                <a:defRPr/>
              </a:pPr>
              <a:t>30</a:t>
            </a:fld>
            <a:endParaRPr lang="en-US" altLang="en-US" sz="1600" dirty="0">
              <a:solidFill>
                <a:srgbClr val="000000"/>
              </a:solidFill>
              <a:latin typeface="Garamond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Partitioning a 2D space by recursively dividing it into four quadrants until the number of atoms in each quadrant is less than a threshold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2128100"/>
            <a:ext cx="5232400" cy="37084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40A5D757-4C74-1648-A491-FC846B408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(I)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8AC808-DA1F-3E40-91A5-5306521B5813}"/>
              </a:ext>
            </a:extLst>
          </p:cNvPr>
          <p:cNvSpPr txBox="1"/>
          <p:nvPr/>
        </p:nvSpPr>
        <p:spPr>
          <a:xfrm>
            <a:off x="6444208" y="4221088"/>
            <a:ext cx="162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Threshold = 2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08BD401-54DE-6B4E-907B-7F4E1B0C6B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0211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Partitioning a 2D space by recursively dividing it into four </a:t>
            </a:r>
            <a:r>
              <a:rPr lang="en-US" dirty="0"/>
              <a:t>quadrants until the number of atoms in each quadrant is less than a threshold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2140550"/>
            <a:ext cx="5232400" cy="37338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6AF802A-004F-AD47-82B5-BBDCB5CB4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(II)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A313F9-B8DB-CB4B-A6AF-1EA91CFDE208}"/>
              </a:ext>
            </a:extLst>
          </p:cNvPr>
          <p:cNvSpPr txBox="1"/>
          <p:nvPr/>
        </p:nvSpPr>
        <p:spPr>
          <a:xfrm>
            <a:off x="6444208" y="4221088"/>
            <a:ext cx="162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Threshold = 2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8A6E3C5-26E1-DD4F-8327-753C21F52F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1611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Partitioning a 2D space by recursively dividing it into four </a:t>
            </a:r>
            <a:r>
              <a:rPr lang="en-US" dirty="0"/>
              <a:t>quadrants until the number of atoms in each quadrant is less than a threshold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2153125"/>
            <a:ext cx="5232400" cy="37338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8FCDE84-2C42-7F4E-97F3-D184A35FB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(III)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867E1D-14D4-BF43-AB81-D08188FE2CA8}"/>
              </a:ext>
            </a:extLst>
          </p:cNvPr>
          <p:cNvSpPr txBox="1"/>
          <p:nvPr/>
        </p:nvSpPr>
        <p:spPr>
          <a:xfrm>
            <a:off x="6444208" y="4221088"/>
            <a:ext cx="162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Threshold = 2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12389D4-D00E-2F42-B42F-6CFAF61EE4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3783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Partitioning a 2D space by recursively dividing it into four </a:t>
            </a:r>
            <a:r>
              <a:rPr lang="en-US" dirty="0"/>
              <a:t>quadrants until the number of atoms in each quadrant is less than a threshold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2140550"/>
            <a:ext cx="5232400" cy="37338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681BD8D8-B997-0244-B7E7-7355DC015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(IV)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368BAAD-DCA8-644E-B50B-6848970C0E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CE3853-F8CB-6E42-BE53-DA18D3330307}"/>
              </a:ext>
            </a:extLst>
          </p:cNvPr>
          <p:cNvSpPr txBox="1"/>
          <p:nvPr/>
        </p:nvSpPr>
        <p:spPr>
          <a:xfrm>
            <a:off x="6444208" y="4221088"/>
            <a:ext cx="162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Threshold = 2</a:t>
            </a:r>
          </a:p>
        </p:txBody>
      </p:sp>
    </p:spTree>
    <p:extLst>
      <p:ext uri="{BB962C8B-B14F-4D97-AF65-F5344CB8AC3E}">
        <p14:creationId xmlns:p14="http://schemas.microsoft.com/office/powerpoint/2010/main" val="591509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1 thread block is launched from host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99" y="1758672"/>
            <a:ext cx="5485299" cy="267844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1720068"/>
            <a:ext cx="2944257" cy="4373228"/>
          </a:xfrm>
          <a:prstGeom prst="rect">
            <a:avLst/>
          </a:prstGeom>
        </p:spPr>
      </p:pic>
      <p:pic>
        <p:nvPicPr>
          <p:cNvPr id="5" name="Imagen 4" descr="quadtree0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653136"/>
            <a:ext cx="5039999" cy="136799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487" y="1798732"/>
            <a:ext cx="2628296" cy="262829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600" y="5583361"/>
            <a:ext cx="4320480" cy="149895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2091C2FB-FEA0-4546-A2B5-454550E90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(V)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6FE3AF-ACE9-3042-AB0B-8D0359BF3AE4}"/>
              </a:ext>
            </a:extLst>
          </p:cNvPr>
          <p:cNvSpPr txBox="1"/>
          <p:nvPr/>
        </p:nvSpPr>
        <p:spPr>
          <a:xfrm>
            <a:off x="6053168" y="1340768"/>
            <a:ext cx="22632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Outline of recursive kernel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A1BDCF8-0A6F-2F48-A209-5A2B0F2C1D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28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Each block launches 1 child grid of 4 blocks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53" y="1700808"/>
            <a:ext cx="8012395" cy="3031717"/>
          </a:xfrm>
          <a:prstGeom prst="rect">
            <a:avLst/>
          </a:prstGeom>
        </p:spPr>
      </p:pic>
      <p:pic>
        <p:nvPicPr>
          <p:cNvPr id="4" name="Imagen 3" descr="quadtree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662527"/>
            <a:ext cx="5040000" cy="143076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1772816"/>
            <a:ext cx="2952329" cy="295232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9884" y="5641786"/>
            <a:ext cx="4068448" cy="164937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CAB9D85A-6601-5247-89F4-59D18A8CD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(VI)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680392D6-93DF-054A-9840-D59429CF41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2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7907" cy="5418856"/>
          </a:xfrm>
        </p:spPr>
        <p:txBody>
          <a:bodyPr>
            <a:normAutofit/>
          </a:bodyPr>
          <a:lstStyle/>
          <a:p>
            <a:r>
              <a:rPr lang="en-US" sz="2400" dirty="0"/>
              <a:t>Each block launches 1 child grid of 4 blocks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00808"/>
            <a:ext cx="8686800" cy="2137171"/>
          </a:xfrm>
          <a:prstGeom prst="rect">
            <a:avLst/>
          </a:prstGeom>
        </p:spPr>
      </p:pic>
      <p:pic>
        <p:nvPicPr>
          <p:cNvPr id="4" name="Imagen 3" descr="quadtree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221088"/>
            <a:ext cx="5040000" cy="163085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561" y="1746900"/>
            <a:ext cx="2088000" cy="2088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7034" y="5373216"/>
            <a:ext cx="919473" cy="147463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64CCEF94-E925-7B4D-A48F-310D58892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(VII)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C99C9507-A188-304A-AD57-09AD2115A1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85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Each block launches 1 child grid of 4 blocks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00808"/>
            <a:ext cx="8686800" cy="2137171"/>
          </a:xfrm>
          <a:prstGeom prst="rect">
            <a:avLst/>
          </a:prstGeom>
        </p:spPr>
      </p:pic>
      <p:pic>
        <p:nvPicPr>
          <p:cNvPr id="4" name="Imagen 3" descr="quadtree3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214296"/>
            <a:ext cx="5400000" cy="1662976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A6D63614-76B0-934B-8D49-C862C8F46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(VIII)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2D0FE39-DEAD-C648-9BE5-82DDCF3D61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26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Points in the same quadrant are grouped together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383" y="1749528"/>
            <a:ext cx="8746011" cy="3839712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49E378C9-7717-0641-9056-63DD21FCB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Recursive Example: Quadtree (IX)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87745E-C4E2-1845-A86F-CD07E153B283}"/>
              </a:ext>
            </a:extLst>
          </p:cNvPr>
          <p:cNvSpPr txBox="1"/>
          <p:nvPr/>
        </p:nvSpPr>
        <p:spPr>
          <a:xfrm>
            <a:off x="190786" y="5870376"/>
            <a:ext cx="87624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Each thread block may need to move its part to Buffer 0 before retiring, since there is where we expect the final output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CA4FBD8-1B43-254F-9ADA-513FA8F6C9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349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79512" y="908720"/>
            <a:ext cx="8659688" cy="5418856"/>
          </a:xfrm>
        </p:spPr>
        <p:txBody>
          <a:bodyPr>
            <a:normAutofit/>
          </a:bodyPr>
          <a:lstStyle/>
          <a:p>
            <a:r>
              <a:rPr lang="en-US" sz="2400" dirty="0"/>
              <a:t>Fixed grid vs. dynamic grid for a turbulence simulation model</a:t>
            </a:r>
            <a:endParaRPr lang="en-US" sz="2353" dirty="0"/>
          </a:p>
          <a:p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grpSp>
        <p:nvGrpSpPr>
          <p:cNvPr id="4" name="Agrupar 3"/>
          <p:cNvGrpSpPr>
            <a:grpSpLocks noChangeAspect="1"/>
          </p:cNvGrpSpPr>
          <p:nvPr/>
        </p:nvGrpSpPr>
        <p:grpSpPr>
          <a:xfrm>
            <a:off x="1539536" y="1772816"/>
            <a:ext cx="6064929" cy="4320000"/>
            <a:chOff x="234237" y="625454"/>
            <a:chExt cx="8299845" cy="5911913"/>
          </a:xfrm>
        </p:grpSpPr>
        <p:pic>
          <p:nvPicPr>
            <p:cNvPr id="200" name="Picture 2" descr="C:\Users\sugupta\Desktop\Picture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61" y="2339541"/>
              <a:ext cx="2752989" cy="314325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1" name="Group 194"/>
            <p:cNvGrpSpPr/>
            <p:nvPr/>
          </p:nvGrpSpPr>
          <p:grpSpPr>
            <a:xfrm>
              <a:off x="244395" y="1793853"/>
              <a:ext cx="2771913" cy="3691467"/>
              <a:chOff x="3839817" y="1866900"/>
              <a:chExt cx="3326295" cy="3352800"/>
            </a:xfrm>
          </p:grpSpPr>
          <p:sp>
            <p:nvSpPr>
              <p:cNvPr id="202" name="Rectangle 195"/>
              <p:cNvSpPr/>
              <p:nvPr/>
            </p:nvSpPr>
            <p:spPr>
              <a:xfrm>
                <a:off x="3839817" y="1866900"/>
                <a:ext cx="3322983" cy="3352800"/>
              </a:xfrm>
              <a:prstGeom prst="rect">
                <a:avLst/>
              </a:prstGeom>
              <a:noFill/>
              <a:ln w="6350">
                <a:solidFill>
                  <a:schemeClr val="bg2">
                    <a:lumMod val="75000"/>
                    <a:alpha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3" name="Group 196"/>
              <p:cNvGrpSpPr/>
              <p:nvPr/>
            </p:nvGrpSpPr>
            <p:grpSpPr>
              <a:xfrm>
                <a:off x="3839817" y="2314161"/>
                <a:ext cx="3326295" cy="2478156"/>
                <a:chOff x="3839817" y="2314161"/>
                <a:chExt cx="3326295" cy="2478156"/>
              </a:xfrm>
            </p:grpSpPr>
            <p:cxnSp>
              <p:nvCxnSpPr>
                <p:cNvPr id="212" name="Straight Connector 205"/>
                <p:cNvCxnSpPr/>
                <p:nvPr/>
              </p:nvCxnSpPr>
              <p:spPr>
                <a:xfrm>
                  <a:off x="3839817" y="2314161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06"/>
                <p:cNvCxnSpPr/>
                <p:nvPr/>
              </p:nvCxnSpPr>
              <p:spPr>
                <a:xfrm>
                  <a:off x="3839817" y="2721666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07"/>
                <p:cNvCxnSpPr/>
                <p:nvPr/>
              </p:nvCxnSpPr>
              <p:spPr>
                <a:xfrm>
                  <a:off x="3839817" y="3142422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08"/>
                <p:cNvCxnSpPr/>
                <p:nvPr/>
              </p:nvCxnSpPr>
              <p:spPr>
                <a:xfrm>
                  <a:off x="3839817" y="3543300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09"/>
                <p:cNvCxnSpPr/>
                <p:nvPr/>
              </p:nvCxnSpPr>
              <p:spPr>
                <a:xfrm>
                  <a:off x="3839817" y="3954117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0"/>
                <p:cNvCxnSpPr/>
                <p:nvPr/>
              </p:nvCxnSpPr>
              <p:spPr>
                <a:xfrm>
                  <a:off x="3839817" y="4371561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1"/>
                <p:cNvCxnSpPr/>
                <p:nvPr/>
              </p:nvCxnSpPr>
              <p:spPr>
                <a:xfrm>
                  <a:off x="3839817" y="4792317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4" name="Group 197"/>
              <p:cNvGrpSpPr/>
              <p:nvPr/>
            </p:nvGrpSpPr>
            <p:grpSpPr>
              <a:xfrm rot="16200000">
                <a:off x="3849757" y="2300909"/>
                <a:ext cx="3326295" cy="2478156"/>
                <a:chOff x="3839817" y="2314161"/>
                <a:chExt cx="3326295" cy="2478156"/>
              </a:xfrm>
            </p:grpSpPr>
            <p:cxnSp>
              <p:nvCxnSpPr>
                <p:cNvPr id="205" name="Straight Connector 198"/>
                <p:cNvCxnSpPr/>
                <p:nvPr/>
              </p:nvCxnSpPr>
              <p:spPr>
                <a:xfrm>
                  <a:off x="3839817" y="2314161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199"/>
                <p:cNvCxnSpPr/>
                <p:nvPr/>
              </p:nvCxnSpPr>
              <p:spPr>
                <a:xfrm>
                  <a:off x="3839817" y="2721666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0"/>
                <p:cNvCxnSpPr/>
                <p:nvPr/>
              </p:nvCxnSpPr>
              <p:spPr>
                <a:xfrm>
                  <a:off x="3839817" y="3142422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1"/>
                <p:cNvCxnSpPr/>
                <p:nvPr/>
              </p:nvCxnSpPr>
              <p:spPr>
                <a:xfrm>
                  <a:off x="3839817" y="3543300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2"/>
                <p:cNvCxnSpPr/>
                <p:nvPr/>
              </p:nvCxnSpPr>
              <p:spPr>
                <a:xfrm>
                  <a:off x="3839817" y="3954117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3"/>
                <p:cNvCxnSpPr/>
                <p:nvPr/>
              </p:nvCxnSpPr>
              <p:spPr>
                <a:xfrm>
                  <a:off x="3839817" y="4371561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04"/>
                <p:cNvCxnSpPr/>
                <p:nvPr/>
              </p:nvCxnSpPr>
              <p:spPr>
                <a:xfrm>
                  <a:off x="3839817" y="4792317"/>
                  <a:ext cx="3326295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9" name="Group 22"/>
            <p:cNvGrpSpPr>
              <a:grpSpLocks noChangeAspect="1"/>
            </p:cNvGrpSpPr>
            <p:nvPr/>
          </p:nvGrpSpPr>
          <p:grpSpPr>
            <a:xfrm>
              <a:off x="6442582" y="625454"/>
              <a:ext cx="2091500" cy="2779244"/>
              <a:chOff x="3192561" y="1555750"/>
              <a:chExt cx="2777985" cy="2768600"/>
            </a:xfrm>
          </p:grpSpPr>
          <p:pic>
            <p:nvPicPr>
              <p:cNvPr id="220" name="Picture 2" descr="C:\Users\sugupta\Desktop\Picture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06511" y="1955992"/>
                <a:ext cx="2752989" cy="23574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21" name="Group 123"/>
              <p:cNvGrpSpPr/>
              <p:nvPr/>
            </p:nvGrpSpPr>
            <p:grpSpPr>
              <a:xfrm>
                <a:off x="3192561" y="1555750"/>
                <a:ext cx="2777985" cy="2768600"/>
                <a:chOff x="3197088" y="1555750"/>
                <a:chExt cx="2777985" cy="2794000"/>
              </a:xfrm>
            </p:grpSpPr>
            <p:cxnSp>
              <p:nvCxnSpPr>
                <p:cNvPr id="222" name="Straight Connector 25"/>
                <p:cNvCxnSpPr/>
                <p:nvPr/>
              </p:nvCxnSpPr>
              <p:spPr>
                <a:xfrm>
                  <a:off x="3199848" y="1928467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Straight Connector 26"/>
                <p:cNvCxnSpPr/>
                <p:nvPr/>
              </p:nvCxnSpPr>
              <p:spPr>
                <a:xfrm>
                  <a:off x="3199848" y="2268055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Straight Connector 27"/>
                <p:cNvCxnSpPr/>
                <p:nvPr/>
              </p:nvCxnSpPr>
              <p:spPr>
                <a:xfrm>
                  <a:off x="3199848" y="2618685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Straight Connector 28"/>
                <p:cNvCxnSpPr/>
                <p:nvPr/>
              </p:nvCxnSpPr>
              <p:spPr>
                <a:xfrm>
                  <a:off x="3199848" y="2952750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Straight Connector 29"/>
                <p:cNvCxnSpPr/>
                <p:nvPr/>
              </p:nvCxnSpPr>
              <p:spPr>
                <a:xfrm>
                  <a:off x="3199848" y="3295098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Straight Connector 30"/>
                <p:cNvCxnSpPr/>
                <p:nvPr/>
              </p:nvCxnSpPr>
              <p:spPr>
                <a:xfrm>
                  <a:off x="3199848" y="3642968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31"/>
                <p:cNvCxnSpPr/>
                <p:nvPr/>
              </p:nvCxnSpPr>
              <p:spPr>
                <a:xfrm>
                  <a:off x="3199848" y="3993598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32"/>
                <p:cNvCxnSpPr/>
                <p:nvPr/>
              </p:nvCxnSpPr>
              <p:spPr>
                <a:xfrm rot="16200000">
                  <a:off x="2175566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Straight Connector 33"/>
                <p:cNvCxnSpPr/>
                <p:nvPr/>
              </p:nvCxnSpPr>
              <p:spPr>
                <a:xfrm rot="16200000">
                  <a:off x="2515154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Straight Connector 34"/>
                <p:cNvCxnSpPr/>
                <p:nvPr/>
              </p:nvCxnSpPr>
              <p:spPr>
                <a:xfrm rot="16200000">
                  <a:off x="2865784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2" name="Straight Connector 35"/>
                <p:cNvCxnSpPr/>
                <p:nvPr/>
              </p:nvCxnSpPr>
              <p:spPr>
                <a:xfrm rot="16200000">
                  <a:off x="3199849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36"/>
                <p:cNvCxnSpPr/>
                <p:nvPr/>
              </p:nvCxnSpPr>
              <p:spPr>
                <a:xfrm rot="16200000">
                  <a:off x="3542196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37"/>
                <p:cNvCxnSpPr/>
                <p:nvPr/>
              </p:nvCxnSpPr>
              <p:spPr>
                <a:xfrm rot="16200000">
                  <a:off x="3890066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38"/>
                <p:cNvCxnSpPr/>
                <p:nvPr/>
              </p:nvCxnSpPr>
              <p:spPr>
                <a:xfrm rot="16200000">
                  <a:off x="4240696" y="2949989"/>
                  <a:ext cx="2771913" cy="0"/>
                </a:xfrm>
                <a:prstGeom prst="line">
                  <a:avLst/>
                </a:prstGeom>
                <a:ln w="6350">
                  <a:solidFill>
                    <a:schemeClr val="bg2">
                      <a:lumMod val="75000"/>
                      <a:alpha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6" name="Group 122"/>
                <p:cNvGrpSpPr/>
                <p:nvPr/>
              </p:nvGrpSpPr>
              <p:grpSpPr>
                <a:xfrm>
                  <a:off x="3197088" y="1555750"/>
                  <a:ext cx="2777985" cy="2794000"/>
                  <a:chOff x="3197088" y="1555750"/>
                  <a:chExt cx="2777985" cy="2794000"/>
                </a:xfrm>
              </p:grpSpPr>
              <p:grpSp>
                <p:nvGrpSpPr>
                  <p:cNvPr id="237" name="Group 121"/>
                  <p:cNvGrpSpPr/>
                  <p:nvPr/>
                </p:nvGrpSpPr>
                <p:grpSpPr>
                  <a:xfrm>
                    <a:off x="3197088" y="1555750"/>
                    <a:ext cx="2775571" cy="2794000"/>
                    <a:chOff x="3197088" y="1555750"/>
                    <a:chExt cx="2775571" cy="2794000"/>
                  </a:xfrm>
                </p:grpSpPr>
                <p:grpSp>
                  <p:nvGrpSpPr>
                    <p:cNvPr id="247" name="Group 109"/>
                    <p:cNvGrpSpPr/>
                    <p:nvPr/>
                  </p:nvGrpSpPr>
                  <p:grpSpPr>
                    <a:xfrm>
                      <a:off x="3197088" y="1694346"/>
                      <a:ext cx="2775571" cy="2421282"/>
                      <a:chOff x="3197088" y="1754533"/>
                      <a:chExt cx="2775571" cy="2421282"/>
                    </a:xfrm>
                  </p:grpSpPr>
                  <p:cxnSp>
                    <p:nvCxnSpPr>
                      <p:cNvPr id="268" name="Straight Connector 72"/>
                      <p:cNvCxnSpPr/>
                      <p:nvPr/>
                    </p:nvCxnSpPr>
                    <p:spPr>
                      <a:xfrm>
                        <a:off x="3197088" y="2110685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9" name="Straight Connector 73"/>
                      <p:cNvCxnSpPr/>
                      <p:nvPr/>
                    </p:nvCxnSpPr>
                    <p:spPr>
                      <a:xfrm>
                        <a:off x="3197088" y="2450273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0" name="Straight Connector 74"/>
                      <p:cNvCxnSpPr/>
                      <p:nvPr/>
                    </p:nvCxnSpPr>
                    <p:spPr>
                      <a:xfrm>
                        <a:off x="3197088" y="2800903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1" name="Straight Connector 75"/>
                      <p:cNvCxnSpPr/>
                      <p:nvPr/>
                    </p:nvCxnSpPr>
                    <p:spPr>
                      <a:xfrm>
                        <a:off x="3200746" y="3134968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2" name="Straight Connector 76"/>
                      <p:cNvCxnSpPr/>
                      <p:nvPr/>
                    </p:nvCxnSpPr>
                    <p:spPr>
                      <a:xfrm>
                        <a:off x="3197088" y="3477315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3" name="Straight Connector 77"/>
                      <p:cNvCxnSpPr/>
                      <p:nvPr/>
                    </p:nvCxnSpPr>
                    <p:spPr>
                      <a:xfrm>
                        <a:off x="3197088" y="3825185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4" name="Straight Connector 78"/>
                      <p:cNvCxnSpPr/>
                      <p:nvPr/>
                    </p:nvCxnSpPr>
                    <p:spPr>
                      <a:xfrm>
                        <a:off x="3197088" y="4175815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75" name="Straight Connector 79"/>
                      <p:cNvCxnSpPr/>
                      <p:nvPr/>
                    </p:nvCxnSpPr>
                    <p:spPr>
                      <a:xfrm>
                        <a:off x="3199848" y="1754533"/>
                        <a:ext cx="2771913" cy="0"/>
                      </a:xfrm>
                      <a:prstGeom prst="line">
                        <a:avLst/>
                      </a:prstGeom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48" name="Group 119"/>
                    <p:cNvGrpSpPr/>
                    <p:nvPr/>
                  </p:nvGrpSpPr>
                  <p:grpSpPr>
                    <a:xfrm>
                      <a:off x="3200400" y="1555750"/>
                      <a:ext cx="2769153" cy="2794000"/>
                      <a:chOff x="3199848" y="1555750"/>
                      <a:chExt cx="2769153" cy="2794000"/>
                    </a:xfrm>
                  </p:grpSpPr>
                  <p:sp>
                    <p:nvSpPr>
                      <p:cNvPr id="249" name="Rectangle 52"/>
                      <p:cNvSpPr/>
                      <p:nvPr/>
                    </p:nvSpPr>
                    <p:spPr>
                      <a:xfrm>
                        <a:off x="3199848" y="1555750"/>
                        <a:ext cx="2769153" cy="2794000"/>
                      </a:xfrm>
                      <a:prstGeom prst="rect">
                        <a:avLst/>
                      </a:prstGeom>
                      <a:noFill/>
                      <a:ln w="6350">
                        <a:solidFill>
                          <a:schemeClr val="bg2">
                            <a:lumMod val="75000"/>
                            <a:alpha val="75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6197" tIns="38098" rIns="76197" bIns="38098"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250" name="Group 98"/>
                      <p:cNvGrpSpPr/>
                      <p:nvPr/>
                    </p:nvGrpSpPr>
                    <p:grpSpPr>
                      <a:xfrm>
                        <a:off x="3328503" y="1569969"/>
                        <a:ext cx="2396436" cy="2771914"/>
                        <a:chOff x="3390349" y="1564031"/>
                        <a:chExt cx="2396436" cy="2771914"/>
                      </a:xfrm>
                    </p:grpSpPr>
                    <p:cxnSp>
                      <p:nvCxnSpPr>
                        <p:cNvPr id="260" name="Straight Connector 63"/>
                        <p:cNvCxnSpPr/>
                        <p:nvPr/>
                      </p:nvCxnSpPr>
                      <p:spPr>
                        <a:xfrm rot="16200000">
                          <a:off x="200439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1" name="Straight Connector 64"/>
                        <p:cNvCxnSpPr/>
                        <p:nvPr/>
                      </p:nvCxnSpPr>
                      <p:spPr>
                        <a:xfrm rot="16200000">
                          <a:off x="2343980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2" name="Straight Connector 66"/>
                        <p:cNvCxnSpPr/>
                        <p:nvPr/>
                      </p:nvCxnSpPr>
                      <p:spPr>
                        <a:xfrm rot="16200000">
                          <a:off x="2694610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3" name="Straight Connector 67"/>
                        <p:cNvCxnSpPr/>
                        <p:nvPr/>
                      </p:nvCxnSpPr>
                      <p:spPr>
                        <a:xfrm rot="16200000">
                          <a:off x="3028675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4" name="Straight Connector 68"/>
                        <p:cNvCxnSpPr/>
                        <p:nvPr/>
                      </p:nvCxnSpPr>
                      <p:spPr>
                        <a:xfrm rot="16200000">
                          <a:off x="337102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5" name="Straight Connector 69"/>
                        <p:cNvCxnSpPr/>
                        <p:nvPr/>
                      </p:nvCxnSpPr>
                      <p:spPr>
                        <a:xfrm rot="16200000">
                          <a:off x="371889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6" name="Straight Connector 70"/>
                        <p:cNvCxnSpPr/>
                        <p:nvPr/>
                      </p:nvCxnSpPr>
                      <p:spPr>
                        <a:xfrm rot="16200000">
                          <a:off x="406952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67" name="Straight Connector 71"/>
                        <p:cNvCxnSpPr/>
                        <p:nvPr/>
                      </p:nvCxnSpPr>
                      <p:spPr>
                        <a:xfrm rot="16200000">
                          <a:off x="4400828" y="2949988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251" name="Group 99"/>
                      <p:cNvGrpSpPr/>
                      <p:nvPr/>
                    </p:nvGrpSpPr>
                    <p:grpSpPr>
                      <a:xfrm>
                        <a:off x="3441147" y="1565273"/>
                        <a:ext cx="2396436" cy="2771914"/>
                        <a:chOff x="3390349" y="1564031"/>
                        <a:chExt cx="2396436" cy="2771914"/>
                      </a:xfrm>
                    </p:grpSpPr>
                    <p:cxnSp>
                      <p:nvCxnSpPr>
                        <p:cNvPr id="252" name="Straight Connector 55"/>
                        <p:cNvCxnSpPr/>
                        <p:nvPr/>
                      </p:nvCxnSpPr>
                      <p:spPr>
                        <a:xfrm rot="16200000">
                          <a:off x="200439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3" name="Straight Connector 56"/>
                        <p:cNvCxnSpPr/>
                        <p:nvPr/>
                      </p:nvCxnSpPr>
                      <p:spPr>
                        <a:xfrm rot="16200000">
                          <a:off x="2343980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4" name="Straight Connector 57"/>
                        <p:cNvCxnSpPr/>
                        <p:nvPr/>
                      </p:nvCxnSpPr>
                      <p:spPr>
                        <a:xfrm rot="16200000">
                          <a:off x="2694610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5" name="Straight Connector 58"/>
                        <p:cNvCxnSpPr/>
                        <p:nvPr/>
                      </p:nvCxnSpPr>
                      <p:spPr>
                        <a:xfrm rot="16200000">
                          <a:off x="3028675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6" name="Straight Connector 59"/>
                        <p:cNvCxnSpPr/>
                        <p:nvPr/>
                      </p:nvCxnSpPr>
                      <p:spPr>
                        <a:xfrm rot="16200000">
                          <a:off x="337102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7" name="Straight Connector 60"/>
                        <p:cNvCxnSpPr/>
                        <p:nvPr/>
                      </p:nvCxnSpPr>
                      <p:spPr>
                        <a:xfrm rot="16200000">
                          <a:off x="371889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8" name="Straight Connector 61"/>
                        <p:cNvCxnSpPr/>
                        <p:nvPr/>
                      </p:nvCxnSpPr>
                      <p:spPr>
                        <a:xfrm rot="16200000">
                          <a:off x="4069522" y="2949989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259" name="Straight Connector 62"/>
                        <p:cNvCxnSpPr/>
                        <p:nvPr/>
                      </p:nvCxnSpPr>
                      <p:spPr>
                        <a:xfrm rot="16200000">
                          <a:off x="4400828" y="2949988"/>
                          <a:ext cx="2771913" cy="0"/>
                        </a:xfrm>
                        <a:prstGeom prst="line">
                          <a:avLst/>
                        </a:prstGeom>
                        <a:ln w="6350">
                          <a:solidFill>
                            <a:schemeClr val="bg2">
                              <a:lumMod val="75000"/>
                              <a:alpha val="75000"/>
                            </a:schemeClr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</p:grpSp>
              <p:grpSp>
                <p:nvGrpSpPr>
                  <p:cNvPr id="238" name="Group 110"/>
                  <p:cNvGrpSpPr/>
                  <p:nvPr/>
                </p:nvGrpSpPr>
                <p:grpSpPr>
                  <a:xfrm>
                    <a:off x="3200400" y="1809750"/>
                    <a:ext cx="2774673" cy="2421282"/>
                    <a:chOff x="3197088" y="1754533"/>
                    <a:chExt cx="2774673" cy="2421282"/>
                  </a:xfrm>
                </p:grpSpPr>
                <p:cxnSp>
                  <p:nvCxnSpPr>
                    <p:cNvPr id="239" name="Straight Connector 42"/>
                    <p:cNvCxnSpPr/>
                    <p:nvPr/>
                  </p:nvCxnSpPr>
                  <p:spPr>
                    <a:xfrm>
                      <a:off x="3197088" y="2110685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0" name="Straight Connector 43"/>
                    <p:cNvCxnSpPr/>
                    <p:nvPr/>
                  </p:nvCxnSpPr>
                  <p:spPr>
                    <a:xfrm>
                      <a:off x="3197088" y="2450273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1" name="Straight Connector 44"/>
                    <p:cNvCxnSpPr/>
                    <p:nvPr/>
                  </p:nvCxnSpPr>
                  <p:spPr>
                    <a:xfrm>
                      <a:off x="3197088" y="2800903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2" name="Straight Connector 45"/>
                    <p:cNvCxnSpPr/>
                    <p:nvPr/>
                  </p:nvCxnSpPr>
                  <p:spPr>
                    <a:xfrm>
                      <a:off x="3197088" y="3134968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Straight Connector 46"/>
                    <p:cNvCxnSpPr/>
                    <p:nvPr/>
                  </p:nvCxnSpPr>
                  <p:spPr>
                    <a:xfrm>
                      <a:off x="3197088" y="3477315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Straight Connector 47"/>
                    <p:cNvCxnSpPr/>
                    <p:nvPr/>
                  </p:nvCxnSpPr>
                  <p:spPr>
                    <a:xfrm>
                      <a:off x="3197088" y="3825185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Straight Connector 48"/>
                    <p:cNvCxnSpPr/>
                    <p:nvPr/>
                  </p:nvCxnSpPr>
                  <p:spPr>
                    <a:xfrm>
                      <a:off x="3197088" y="4175815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Straight Connector 49"/>
                    <p:cNvCxnSpPr/>
                    <p:nvPr/>
                  </p:nvCxnSpPr>
                  <p:spPr>
                    <a:xfrm>
                      <a:off x="3199848" y="1754533"/>
                      <a:ext cx="2771913" cy="0"/>
                    </a:xfrm>
                    <a:prstGeom prst="line">
                      <a:avLst/>
                    </a:prstGeom>
                    <a:ln w="6350">
                      <a:solidFill>
                        <a:schemeClr val="bg2">
                          <a:lumMod val="75000"/>
                          <a:alpha val="7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sp>
          <p:nvSpPr>
            <p:cNvPr id="276" name="Title 1"/>
            <p:cNvSpPr txBox="1">
              <a:spLocks/>
            </p:cNvSpPr>
            <p:nvPr/>
          </p:nvSpPr>
          <p:spPr bwMode="auto">
            <a:xfrm>
              <a:off x="234237" y="5490531"/>
              <a:ext cx="2771913" cy="256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76119" tIns="38055" rIns="76119" bIns="38055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73B900"/>
                  </a:solidFill>
                  <a:latin typeface="Trebuchet MS" pitchFamily="34" charset="0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300" b="0" i="1">
                  <a:solidFill>
                    <a:schemeClr val="tx1"/>
                  </a:solidFill>
                </a:rPr>
                <a:t>Initial Grid</a:t>
              </a:r>
              <a:endParaRPr lang="en-US" sz="1300" b="0" i="1" dirty="0">
                <a:solidFill>
                  <a:schemeClr val="tx1"/>
                </a:solidFill>
              </a:endParaRPr>
            </a:p>
          </p:txBody>
        </p:sp>
        <p:grpSp>
          <p:nvGrpSpPr>
            <p:cNvPr id="277" name="Group 129"/>
            <p:cNvGrpSpPr>
              <a:grpSpLocks noChangeAspect="1"/>
            </p:cNvGrpSpPr>
            <p:nvPr/>
          </p:nvGrpSpPr>
          <p:grpSpPr>
            <a:xfrm>
              <a:off x="6442583" y="3758120"/>
              <a:ext cx="2083647" cy="2779247"/>
              <a:chOff x="7360853" y="1623060"/>
              <a:chExt cx="3321065" cy="3322322"/>
            </a:xfrm>
          </p:grpSpPr>
          <p:pic>
            <p:nvPicPr>
              <p:cNvPr id="278" name="Picture 2" descr="C:\Users\sugupta\Desktop\Picture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70293" y="2114179"/>
                <a:ext cx="3303587" cy="28289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9" name="Rectangle 84"/>
              <p:cNvSpPr/>
              <p:nvPr/>
            </p:nvSpPr>
            <p:spPr>
              <a:xfrm>
                <a:off x="7362243" y="1623060"/>
                <a:ext cx="3313069" cy="3322320"/>
              </a:xfrm>
              <a:prstGeom prst="rect">
                <a:avLst/>
              </a:prstGeom>
              <a:noFill/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9728" tIns="54864" rIns="109728" bIns="54864"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0" name="Straight Connector 85"/>
              <p:cNvCxnSpPr/>
              <p:nvPr/>
            </p:nvCxnSpPr>
            <p:spPr>
              <a:xfrm>
                <a:off x="9842915" y="2076103"/>
                <a:ext cx="835699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86"/>
              <p:cNvCxnSpPr/>
              <p:nvPr/>
            </p:nvCxnSpPr>
            <p:spPr>
              <a:xfrm>
                <a:off x="7365219" y="2452336"/>
                <a:ext cx="3304148" cy="1304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87"/>
              <p:cNvCxnSpPr/>
              <p:nvPr/>
            </p:nvCxnSpPr>
            <p:spPr>
              <a:xfrm>
                <a:off x="7362243" y="2886986"/>
                <a:ext cx="3316372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88"/>
              <p:cNvCxnSpPr/>
              <p:nvPr/>
            </p:nvCxnSpPr>
            <p:spPr>
              <a:xfrm>
                <a:off x="7362243" y="3284220"/>
                <a:ext cx="3316372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89"/>
              <p:cNvCxnSpPr/>
              <p:nvPr/>
            </p:nvCxnSpPr>
            <p:spPr>
              <a:xfrm>
                <a:off x="7362243" y="3691302"/>
                <a:ext cx="3316372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90"/>
              <p:cNvCxnSpPr/>
              <p:nvPr/>
            </p:nvCxnSpPr>
            <p:spPr>
              <a:xfrm flipV="1">
                <a:off x="7801562" y="2452336"/>
                <a:ext cx="0" cy="1652616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91"/>
              <p:cNvCxnSpPr/>
              <p:nvPr/>
            </p:nvCxnSpPr>
            <p:spPr>
              <a:xfrm flipH="1" flipV="1">
                <a:off x="8207190" y="1623060"/>
                <a:ext cx="664" cy="332232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92"/>
              <p:cNvCxnSpPr/>
              <p:nvPr/>
            </p:nvCxnSpPr>
            <p:spPr>
              <a:xfrm flipH="1" flipV="1">
                <a:off x="8620747" y="2453641"/>
                <a:ext cx="2" cy="1661161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93"/>
              <p:cNvCxnSpPr>
                <a:endCxn id="279" idx="0"/>
              </p:cNvCxnSpPr>
              <p:nvPr/>
            </p:nvCxnSpPr>
            <p:spPr>
              <a:xfrm flipV="1">
                <a:off x="9015495" y="1623061"/>
                <a:ext cx="3284" cy="3322321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94"/>
              <p:cNvCxnSpPr/>
              <p:nvPr/>
            </p:nvCxnSpPr>
            <p:spPr>
              <a:xfrm flipH="1" flipV="1">
                <a:off x="9430021" y="2453640"/>
                <a:ext cx="2" cy="1651313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95"/>
              <p:cNvCxnSpPr/>
              <p:nvPr/>
            </p:nvCxnSpPr>
            <p:spPr>
              <a:xfrm flipV="1">
                <a:off x="9842916" y="1623060"/>
                <a:ext cx="8600" cy="332232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96"/>
              <p:cNvCxnSpPr/>
              <p:nvPr/>
            </p:nvCxnSpPr>
            <p:spPr>
              <a:xfrm flipH="1" flipV="1">
                <a:off x="10265722" y="2066256"/>
                <a:ext cx="2" cy="2455628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97"/>
              <p:cNvCxnSpPr/>
              <p:nvPr/>
            </p:nvCxnSpPr>
            <p:spPr>
              <a:xfrm>
                <a:off x="7362243" y="3097093"/>
                <a:ext cx="3316372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98"/>
              <p:cNvCxnSpPr/>
              <p:nvPr/>
            </p:nvCxnSpPr>
            <p:spPr>
              <a:xfrm>
                <a:off x="7372151" y="3500893"/>
                <a:ext cx="3297215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99"/>
              <p:cNvCxnSpPr/>
              <p:nvPr/>
            </p:nvCxnSpPr>
            <p:spPr>
              <a:xfrm flipV="1">
                <a:off x="8620747" y="2678520"/>
                <a:ext cx="2048618" cy="1642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100"/>
              <p:cNvCxnSpPr/>
              <p:nvPr/>
            </p:nvCxnSpPr>
            <p:spPr>
              <a:xfrm>
                <a:off x="9842915" y="4521882"/>
                <a:ext cx="835699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101"/>
              <p:cNvCxnSpPr/>
              <p:nvPr/>
            </p:nvCxnSpPr>
            <p:spPr>
              <a:xfrm>
                <a:off x="7378762" y="4104950"/>
                <a:ext cx="3289944" cy="985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102"/>
              <p:cNvCxnSpPr/>
              <p:nvPr/>
            </p:nvCxnSpPr>
            <p:spPr>
              <a:xfrm>
                <a:off x="8620750" y="3907976"/>
                <a:ext cx="2061168" cy="1643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103"/>
              <p:cNvCxnSpPr/>
              <p:nvPr/>
            </p:nvCxnSpPr>
            <p:spPr>
              <a:xfrm flipH="1" flipV="1">
                <a:off x="7580251" y="2886986"/>
                <a:ext cx="2" cy="804317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104"/>
              <p:cNvCxnSpPr/>
              <p:nvPr/>
            </p:nvCxnSpPr>
            <p:spPr>
              <a:xfrm flipV="1">
                <a:off x="7986542" y="2886988"/>
                <a:ext cx="0" cy="804316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105"/>
              <p:cNvCxnSpPr/>
              <p:nvPr/>
            </p:nvCxnSpPr>
            <p:spPr>
              <a:xfrm flipV="1">
                <a:off x="8406042" y="2886988"/>
                <a:ext cx="0" cy="804316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106"/>
              <p:cNvCxnSpPr/>
              <p:nvPr/>
            </p:nvCxnSpPr>
            <p:spPr>
              <a:xfrm flipV="1">
                <a:off x="8805726" y="2452335"/>
                <a:ext cx="0" cy="1662466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107"/>
              <p:cNvCxnSpPr/>
              <p:nvPr/>
            </p:nvCxnSpPr>
            <p:spPr>
              <a:xfrm flipH="1" flipV="1">
                <a:off x="9215316" y="2453640"/>
                <a:ext cx="2" cy="166116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108"/>
              <p:cNvCxnSpPr/>
              <p:nvPr/>
            </p:nvCxnSpPr>
            <p:spPr>
              <a:xfrm flipH="1" flipV="1">
                <a:off x="9631515" y="2453640"/>
                <a:ext cx="2" cy="166116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109"/>
              <p:cNvCxnSpPr/>
              <p:nvPr/>
            </p:nvCxnSpPr>
            <p:spPr>
              <a:xfrm flipV="1">
                <a:off x="10051018" y="2453640"/>
                <a:ext cx="0" cy="1651313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110"/>
              <p:cNvCxnSpPr/>
              <p:nvPr/>
            </p:nvCxnSpPr>
            <p:spPr>
              <a:xfrm flipV="1">
                <a:off x="10463911" y="2453640"/>
                <a:ext cx="0" cy="1661162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111"/>
              <p:cNvCxnSpPr/>
              <p:nvPr/>
            </p:nvCxnSpPr>
            <p:spPr>
              <a:xfrm flipV="1">
                <a:off x="10160179" y="2453638"/>
                <a:ext cx="0" cy="1651313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112"/>
              <p:cNvCxnSpPr/>
              <p:nvPr/>
            </p:nvCxnSpPr>
            <p:spPr>
              <a:xfrm flipV="1">
                <a:off x="10573072" y="2453638"/>
                <a:ext cx="0" cy="1661162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113"/>
              <p:cNvCxnSpPr/>
              <p:nvPr/>
            </p:nvCxnSpPr>
            <p:spPr>
              <a:xfrm flipV="1">
                <a:off x="9951920" y="2678520"/>
                <a:ext cx="0" cy="1229455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114"/>
              <p:cNvCxnSpPr/>
              <p:nvPr/>
            </p:nvCxnSpPr>
            <p:spPr>
              <a:xfrm flipV="1">
                <a:off x="10364815" y="2452336"/>
                <a:ext cx="0" cy="1661162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Straight Connector 115"/>
              <p:cNvCxnSpPr/>
              <p:nvPr/>
            </p:nvCxnSpPr>
            <p:spPr>
              <a:xfrm>
                <a:off x="7360853" y="3392558"/>
                <a:ext cx="3313764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116"/>
              <p:cNvCxnSpPr/>
              <p:nvPr/>
            </p:nvCxnSpPr>
            <p:spPr>
              <a:xfrm>
                <a:off x="7364462" y="3197756"/>
                <a:ext cx="3289944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Straight Connector 117"/>
              <p:cNvCxnSpPr/>
              <p:nvPr/>
            </p:nvCxnSpPr>
            <p:spPr>
              <a:xfrm>
                <a:off x="9631517" y="3005051"/>
                <a:ext cx="1043795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118"/>
              <p:cNvCxnSpPr/>
              <p:nvPr/>
            </p:nvCxnSpPr>
            <p:spPr>
              <a:xfrm>
                <a:off x="9631517" y="3597280"/>
                <a:ext cx="1032485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Straight Connector 119"/>
              <p:cNvCxnSpPr/>
              <p:nvPr/>
            </p:nvCxnSpPr>
            <p:spPr>
              <a:xfrm>
                <a:off x="9841606" y="2788500"/>
                <a:ext cx="833706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120"/>
              <p:cNvCxnSpPr/>
              <p:nvPr/>
            </p:nvCxnSpPr>
            <p:spPr>
              <a:xfrm>
                <a:off x="9841606" y="3799640"/>
                <a:ext cx="833706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Straight Connector 121"/>
              <p:cNvCxnSpPr/>
              <p:nvPr/>
            </p:nvCxnSpPr>
            <p:spPr>
              <a:xfrm flipV="1">
                <a:off x="9746069" y="2886987"/>
                <a:ext cx="0" cy="804316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128"/>
              <p:cNvCxnSpPr/>
              <p:nvPr/>
            </p:nvCxnSpPr>
            <p:spPr>
              <a:xfrm>
                <a:off x="10051018" y="2572408"/>
                <a:ext cx="625603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Straight Connector 130"/>
              <p:cNvCxnSpPr/>
              <p:nvPr/>
            </p:nvCxnSpPr>
            <p:spPr>
              <a:xfrm>
                <a:off x="10055970" y="4002136"/>
                <a:ext cx="625603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Straight Connector 131"/>
              <p:cNvCxnSpPr/>
              <p:nvPr/>
            </p:nvCxnSpPr>
            <p:spPr>
              <a:xfrm>
                <a:off x="7364478" y="3147941"/>
                <a:ext cx="3313786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Straight Connector 132"/>
              <p:cNvCxnSpPr/>
              <p:nvPr/>
            </p:nvCxnSpPr>
            <p:spPr>
              <a:xfrm>
                <a:off x="7361941" y="3240478"/>
                <a:ext cx="3313786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136"/>
              <p:cNvCxnSpPr/>
              <p:nvPr/>
            </p:nvCxnSpPr>
            <p:spPr>
              <a:xfrm>
                <a:off x="7364777" y="3337558"/>
                <a:ext cx="3313786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137"/>
              <p:cNvCxnSpPr/>
              <p:nvPr/>
            </p:nvCxnSpPr>
            <p:spPr>
              <a:xfrm>
                <a:off x="7361615" y="3446144"/>
                <a:ext cx="3316372" cy="0"/>
              </a:xfrm>
              <a:prstGeom prst="line">
                <a:avLst/>
              </a:prstGeom>
              <a:ln w="6350">
                <a:solidFill>
                  <a:srgbClr val="00B0F0">
                    <a:alpha val="7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3" name="Right Arrow 145"/>
            <p:cNvSpPr/>
            <p:nvPr/>
          </p:nvSpPr>
          <p:spPr>
            <a:xfrm>
              <a:off x="3267582" y="1810787"/>
              <a:ext cx="2857500" cy="1185333"/>
            </a:xfrm>
            <a:prstGeom prst="rightArrow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66000">
                  <a:schemeClr val="bg2">
                    <a:lumMod val="75000"/>
                    <a:alpha val="50000"/>
                  </a:schemeClr>
                </a:gs>
                <a:gs pos="99000">
                  <a:schemeClr val="bg2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197" tIns="38098" rIns="76197" bIns="38098" rtlCol="0" anchor="ctr"/>
            <a:lstStyle/>
            <a:p>
              <a:pPr algn="ctr"/>
              <a:r>
                <a:rPr lang="en-US" sz="1300" i="1" dirty="0">
                  <a:solidFill>
                    <a:schemeClr val="tx1"/>
                  </a:solidFill>
                </a:rPr>
                <a:t>Statically assign conservative worst-case grid</a:t>
              </a:r>
            </a:p>
          </p:txBody>
        </p:sp>
        <p:sp>
          <p:nvSpPr>
            <p:cNvPr id="324" name="Right Arrow 146"/>
            <p:cNvSpPr/>
            <p:nvPr/>
          </p:nvSpPr>
          <p:spPr>
            <a:xfrm>
              <a:off x="3267582" y="4266120"/>
              <a:ext cx="2857500" cy="1185333"/>
            </a:xfrm>
            <a:prstGeom prst="rightArrow">
              <a:avLst/>
            </a:prstGeom>
            <a:gradFill flip="none" rotWithShape="1">
              <a:gsLst>
                <a:gs pos="0">
                  <a:schemeClr val="bg2">
                    <a:lumMod val="75000"/>
                    <a:tint val="66000"/>
                    <a:satMod val="160000"/>
                  </a:schemeClr>
                </a:gs>
                <a:gs pos="50000">
                  <a:schemeClr val="bg2">
                    <a:lumMod val="75000"/>
                    <a:tint val="44500"/>
                    <a:satMod val="160000"/>
                  </a:schemeClr>
                </a:gs>
                <a:gs pos="100000">
                  <a:schemeClr val="bg2">
                    <a:lumMod val="75000"/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197" tIns="38098" rIns="76197" bIns="38098" rtlCol="0" anchor="ctr"/>
            <a:lstStyle/>
            <a:p>
              <a:pPr algn="ctr"/>
              <a:r>
                <a:rPr lang="en-US" sz="1300" i="1" dirty="0">
                  <a:solidFill>
                    <a:schemeClr val="tx1"/>
                  </a:solidFill>
                </a:rPr>
                <a:t>Dynamically assign performance where accuracy is required</a:t>
              </a:r>
            </a:p>
          </p:txBody>
        </p:sp>
        <p:sp>
          <p:nvSpPr>
            <p:cNvPr id="325" name="Title 1"/>
            <p:cNvSpPr txBox="1">
              <a:spLocks/>
            </p:cNvSpPr>
            <p:nvPr/>
          </p:nvSpPr>
          <p:spPr bwMode="auto">
            <a:xfrm>
              <a:off x="6482613" y="3858270"/>
              <a:ext cx="2032000" cy="215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76119" tIns="38055" rIns="76119" bIns="38055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73B900"/>
                  </a:solidFill>
                  <a:latin typeface="Trebuchet MS" pitchFamily="34" charset="0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000" i="1" dirty="0">
                  <a:solidFill>
                    <a:schemeClr val="tx1"/>
                  </a:solidFill>
                </a:rPr>
                <a:t>Dynamic Grid</a:t>
              </a:r>
            </a:p>
          </p:txBody>
        </p:sp>
        <p:sp>
          <p:nvSpPr>
            <p:cNvPr id="326" name="Title 1"/>
            <p:cNvSpPr txBox="1">
              <a:spLocks/>
            </p:cNvSpPr>
            <p:nvPr/>
          </p:nvSpPr>
          <p:spPr bwMode="auto">
            <a:xfrm>
              <a:off x="6455294" y="633693"/>
              <a:ext cx="2032000" cy="215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76119" tIns="38055" rIns="76119" bIns="38055" numCol="1" anchor="t" anchorCtr="0" compatLnSpc="1">
              <a:prstTxWarp prst="textNoShape">
                <a:avLst/>
              </a:prstTxWarp>
              <a:spAutoFit/>
            </a:bodyPr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rgbClr val="73B900"/>
                  </a:solidFill>
                  <a:latin typeface="Trebuchet MS" pitchFamily="34" charset="0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5pPr>
              <a:lvl6pPr marL="4572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6pPr>
              <a:lvl7pPr marL="9144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7pPr>
              <a:lvl8pPr marL="13716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8pPr>
              <a:lvl9pPr marL="1828800" algn="l" rtl="0" eaLnBrk="1" fontAlgn="base" hangingPunct="1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rgbClr val="73B900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1000" i="1" dirty="0">
                  <a:solidFill>
                    <a:schemeClr val="tx1"/>
                  </a:solidFill>
                </a:rPr>
                <a:t>Fixed Grid</a:t>
              </a:r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243A393C-C3E6-174E-878E-7121E4E9D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Turbulence Simulation</a:t>
            </a:r>
          </a:p>
        </p:txBody>
      </p:sp>
      <p:sp>
        <p:nvSpPr>
          <p:cNvPr id="135" name="Slide Number Placeholder 3">
            <a:extLst>
              <a:ext uri="{FF2B5EF4-FFF2-40B4-BE49-F238E27FC236}">
                <a16:creationId xmlns:a16="http://schemas.microsoft.com/office/drawing/2014/main" id="{748EA281-7C0A-A540-98D3-B19AAEF9DB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9770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3"/>
          <p:cNvSpPr txBox="1">
            <a:spLocks noGrp="1"/>
          </p:cNvSpPr>
          <p:nvPr>
            <p:ph type="body" idx="1"/>
          </p:nvPr>
        </p:nvSpPr>
        <p:spPr>
          <a:xfrm>
            <a:off x="251520" y="908720"/>
            <a:ext cx="8568952" cy="5256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/>
              <a:t>The execution starts with host launching one thread block</a:t>
            </a:r>
            <a:endParaRPr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At each recursion, if the number of atoms in the quadrant is less than or equal to the threshold, the thread block exits</a:t>
            </a:r>
            <a:endParaRPr sz="2100" dirty="0"/>
          </a:p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/>
              <a:t>At each recursion, threads in each thread block that do not exit will collaboratively</a:t>
            </a:r>
            <a:endParaRPr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Determine the number of atoms that belong in each quadrant</a:t>
            </a:r>
            <a:endParaRPr sz="2100"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Perform a scan to determine the starting point of each quadrant</a:t>
            </a:r>
            <a:endParaRPr sz="2100"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Reorder the atoms so that all atoms in the same quadrant are placed consecutively</a:t>
            </a:r>
            <a:endParaRPr sz="2100"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2100" dirty="0"/>
              <a:t>One representative thread launches a kernel with 4 child blocks</a:t>
            </a:r>
            <a:endParaRPr sz="2100" dirty="0"/>
          </a:p>
          <a:p>
            <a: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4990"/>
              </a:buClr>
              <a:buSzPts val="2000"/>
              <a:buNone/>
            </a:pPr>
            <a:endParaRPr dirty="0"/>
          </a:p>
          <a:p>
            <a:pPr marL="342900" lvl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>
                <a:solidFill>
                  <a:srgbClr val="0070C0"/>
                </a:solidFill>
              </a:rPr>
              <a:t>Oct Tree is for 3D space</a:t>
            </a:r>
            <a:endParaRPr dirty="0">
              <a:solidFill>
                <a:srgbClr val="0070C0"/>
              </a:solidFill>
            </a:endParaRPr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1900" dirty="0"/>
              <a:t>A 3D space is divided into 8 Octants </a:t>
            </a:r>
            <a:endParaRPr sz="1900" dirty="0"/>
          </a:p>
          <a:p>
            <a:pPr marL="669925" lvl="1" indent="-325438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</a:pPr>
            <a:r>
              <a:rPr lang="en-US" sz="1900" dirty="0"/>
              <a:t>Each block that does not exit launches 1 child grid of 8 blocks</a:t>
            </a:r>
            <a:endParaRPr sz="1900" dirty="0"/>
          </a:p>
          <a:p>
            <a: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rgbClr val="004990"/>
              </a:buClr>
              <a:buSzPts val="2000"/>
              <a:buNone/>
            </a:pPr>
            <a:endParaRPr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DF6F7AF-5FE7-EC47-898C-FB652B787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20"/>
          </a:xfrm>
        </p:spPr>
        <p:txBody>
          <a:bodyPr anchor="ctr"/>
          <a:lstStyle/>
          <a:p>
            <a:r>
              <a:rPr lang="en-US" dirty="0"/>
              <a:t>Summary: Quadtree Construction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30536672-7C73-8F40-8D73-28EC6400456A}"/>
              </a:ext>
            </a:extLst>
          </p:cNvPr>
          <p:cNvSpPr txBox="1">
            <a:spLocks/>
          </p:cNvSpPr>
          <p:nvPr/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323594FA-E141-4234-AE05-360401972BE7}" type="slidenum">
              <a:rPr lang="en-US" altLang="en-US" sz="1600" smtClean="0">
                <a:solidFill>
                  <a:srgbClr val="000000"/>
                </a:solidFill>
                <a:latin typeface="Garamond" pitchFamily="18" charset="0"/>
              </a:rPr>
              <a:pPr algn="r">
                <a:defRPr/>
              </a:pPr>
              <a:t>40</a:t>
            </a:fld>
            <a:endParaRPr lang="en-US" altLang="en-US" sz="1600" dirty="0">
              <a:solidFill>
                <a:srgbClr val="000000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Other Use Cases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6058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Simple library calls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251520" y="1988840"/>
            <a:ext cx="3968757" cy="36009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dirty="0" err="1">
                <a:latin typeface="Courier"/>
                <a:cs typeface="Courier"/>
              </a:rPr>
              <a:t>libraryCall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1200" dirty="0">
                <a:latin typeface="Courier"/>
                <a:cs typeface="Courier"/>
              </a:rPr>
              <a:t> *a,</a:t>
            </a:r>
          </a:p>
          <a:p>
            <a:r>
              <a:rPr lang="de-DE" sz="1200" dirty="0">
                <a:latin typeface="Courier"/>
                <a:cs typeface="Courier"/>
              </a:rPr>
              <a:t>                            </a:t>
            </a:r>
            <a:r>
              <a:rPr lang="de-DE" sz="1200" dirty="0" err="1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de-DE" sz="1200" dirty="0">
                <a:latin typeface="Courier"/>
                <a:cs typeface="Courier"/>
              </a:rPr>
              <a:t> *b,</a:t>
            </a:r>
          </a:p>
          <a:p>
            <a:r>
              <a:rPr lang="de-DE" sz="1200" dirty="0">
                <a:latin typeface="Courier"/>
                <a:cs typeface="Courier"/>
              </a:rPr>
              <a:t>                            </a:t>
            </a:r>
            <a:r>
              <a:rPr lang="de-DE" sz="1200" dirty="0" err="1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de-DE" sz="1200" dirty="0">
                <a:latin typeface="Courier"/>
                <a:cs typeface="Courier"/>
              </a:rPr>
              <a:t> *c)</a:t>
            </a:r>
          </a:p>
          <a:p>
            <a:r>
              <a:rPr lang="de-DE" sz="1200" dirty="0">
                <a:latin typeface="Courier"/>
                <a:cs typeface="Courier"/>
              </a:rPr>
              <a:t>{</a:t>
            </a:r>
          </a:p>
          <a:p>
            <a:r>
              <a:rPr lang="de-DE" sz="1200" dirty="0">
                <a:latin typeface="Courier"/>
                <a:cs typeface="Courier"/>
              </a:rPr>
              <a:t>  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// All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threads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generate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data</a:t>
            </a:r>
            <a:endParaRPr lang="de-DE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de-DE" sz="1200" dirty="0">
                <a:latin typeface="Courier"/>
                <a:cs typeface="Courier"/>
              </a:rPr>
              <a:t>  </a:t>
            </a:r>
            <a:r>
              <a:rPr lang="de-DE" sz="1200" dirty="0" err="1">
                <a:latin typeface="Courier"/>
                <a:cs typeface="Courier"/>
              </a:rPr>
              <a:t>createData</a:t>
            </a:r>
            <a:r>
              <a:rPr lang="de-DE" sz="1200" dirty="0">
                <a:latin typeface="Courier"/>
                <a:cs typeface="Courier"/>
              </a:rPr>
              <a:t>(a, b);</a:t>
            </a:r>
          </a:p>
          <a:p>
            <a:r>
              <a:rPr lang="de-DE" sz="1200" dirty="0">
                <a:latin typeface="Courier"/>
                <a:cs typeface="Courier"/>
              </a:rPr>
              <a:t>  __</a:t>
            </a:r>
            <a:r>
              <a:rPr lang="de-DE" sz="1200" dirty="0" err="1">
                <a:latin typeface="Courier"/>
                <a:cs typeface="Courier"/>
              </a:rPr>
              <a:t>syncthreads</a:t>
            </a:r>
            <a:r>
              <a:rPr lang="de-DE" sz="1200" dirty="0">
                <a:latin typeface="Courier"/>
                <a:cs typeface="Courier"/>
              </a:rPr>
              <a:t>();</a:t>
            </a:r>
          </a:p>
          <a:p>
            <a:endParaRPr lang="de-DE" sz="1200" dirty="0">
              <a:latin typeface="Courier"/>
              <a:cs typeface="Courier"/>
            </a:endParaRPr>
          </a:p>
          <a:p>
            <a:r>
              <a:rPr lang="de-DE" sz="1200" dirty="0">
                <a:latin typeface="Courier"/>
                <a:cs typeface="Courier"/>
              </a:rPr>
              <a:t>  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// The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first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thread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calls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library</a:t>
            </a:r>
            <a:endParaRPr lang="de-DE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 (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 == 0) {</a:t>
            </a: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 err="1">
                <a:latin typeface="Courier"/>
                <a:cs typeface="Courier"/>
              </a:rPr>
              <a:t>cublasDgemm</a:t>
            </a:r>
            <a:r>
              <a:rPr lang="en-US" sz="1200" dirty="0">
                <a:latin typeface="Courier"/>
                <a:cs typeface="Courier"/>
              </a:rPr>
              <a:t>(a, b, c);</a:t>
            </a: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 err="1">
                <a:latin typeface="Courier"/>
                <a:cs typeface="Courier"/>
              </a:rPr>
              <a:t>cudaDeviceSynchronize</a:t>
            </a:r>
            <a:r>
              <a:rPr lang="en-US" sz="1200" dirty="0">
                <a:latin typeface="Courier"/>
                <a:cs typeface="Courier"/>
              </a:rPr>
              <a:t>();</a:t>
            </a:r>
          </a:p>
          <a:p>
            <a:r>
              <a:rPr lang="de-DE" sz="1200" dirty="0">
                <a:latin typeface="Courier"/>
                <a:cs typeface="Courier"/>
              </a:rPr>
              <a:t>  }</a:t>
            </a:r>
          </a:p>
          <a:p>
            <a:endParaRPr lang="de-DE" sz="1200" dirty="0">
              <a:latin typeface="Courier"/>
              <a:cs typeface="Courier"/>
            </a:endParaRPr>
          </a:p>
          <a:p>
            <a:r>
              <a:rPr lang="de-DE" sz="1200" dirty="0">
                <a:latin typeface="Courier"/>
                <a:cs typeface="Courier"/>
              </a:rPr>
              <a:t>  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// All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threads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wait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for</a:t>
            </a:r>
            <a:r>
              <a:rPr lang="de-DE" sz="1200" dirty="0">
                <a:solidFill>
                  <a:srgbClr val="94B6E1"/>
                </a:solidFill>
                <a:latin typeface="Courier"/>
                <a:cs typeface="Courier"/>
              </a:rPr>
              <a:t> </a:t>
            </a:r>
            <a:r>
              <a:rPr lang="de-DE" sz="1200" dirty="0" err="1">
                <a:solidFill>
                  <a:srgbClr val="94B6E1"/>
                </a:solidFill>
                <a:latin typeface="Courier"/>
                <a:cs typeface="Courier"/>
              </a:rPr>
              <a:t>results</a:t>
            </a:r>
            <a:endParaRPr lang="de-DE" sz="1200" dirty="0">
              <a:solidFill>
                <a:srgbClr val="94B6E1"/>
              </a:solidFill>
              <a:latin typeface="Courier"/>
              <a:cs typeface="Courier"/>
            </a:endParaRPr>
          </a:p>
          <a:p>
            <a:r>
              <a:rPr lang="de-DE" sz="1200" dirty="0">
                <a:latin typeface="Courier"/>
                <a:cs typeface="Courier"/>
              </a:rPr>
              <a:t>  __</a:t>
            </a:r>
            <a:r>
              <a:rPr lang="de-DE" sz="1200" dirty="0" err="1">
                <a:latin typeface="Courier"/>
                <a:cs typeface="Courier"/>
              </a:rPr>
              <a:t>syncthreads</a:t>
            </a:r>
            <a:r>
              <a:rPr lang="de-DE" sz="1200" dirty="0">
                <a:latin typeface="Courier"/>
                <a:cs typeface="Courier"/>
              </a:rPr>
              <a:t>();</a:t>
            </a:r>
          </a:p>
          <a:p>
            <a:endParaRPr lang="de-DE" sz="1200" dirty="0">
              <a:latin typeface="Courier"/>
              <a:cs typeface="Courier"/>
            </a:endParaRPr>
          </a:p>
          <a:p>
            <a:r>
              <a:rPr lang="de-DE" sz="1200" dirty="0">
                <a:latin typeface="Courier"/>
                <a:cs typeface="Courier"/>
              </a:rPr>
              <a:t>  </a:t>
            </a:r>
            <a:r>
              <a:rPr lang="de-DE" sz="1200" dirty="0" err="1">
                <a:latin typeface="Courier"/>
                <a:cs typeface="Courier"/>
              </a:rPr>
              <a:t>consumeData</a:t>
            </a:r>
            <a:r>
              <a:rPr lang="de-DE" sz="1200" dirty="0">
                <a:latin typeface="Courier"/>
                <a:cs typeface="Courier"/>
              </a:rPr>
              <a:t>(c);</a:t>
            </a:r>
          </a:p>
          <a:p>
            <a:r>
              <a:rPr lang="de-DE" sz="1200" dirty="0">
                <a:latin typeface="Courier"/>
                <a:cs typeface="Courier"/>
              </a:rPr>
              <a:t>}</a:t>
            </a:r>
            <a:endParaRPr lang="es-ES" sz="1200" dirty="0">
              <a:latin typeface="Courier"/>
              <a:cs typeface="Courier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4301616" y="1340768"/>
            <a:ext cx="4441135" cy="4815009"/>
            <a:chOff x="4301616" y="1634728"/>
            <a:chExt cx="4441135" cy="4815009"/>
          </a:xfrm>
        </p:grpSpPr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33186" y="1634728"/>
              <a:ext cx="4309565" cy="4815009"/>
            </a:xfrm>
            <a:prstGeom prst="rect">
              <a:avLst/>
            </a:prstGeom>
          </p:spPr>
        </p:pic>
        <p:sp>
          <p:nvSpPr>
            <p:cNvPr id="13" name="Rectángulo 12"/>
            <p:cNvSpPr/>
            <p:nvPr/>
          </p:nvSpPr>
          <p:spPr>
            <a:xfrm>
              <a:off x="4312674" y="2967661"/>
              <a:ext cx="1848289" cy="2892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4301616" y="3899701"/>
              <a:ext cx="1848289" cy="2892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4303124" y="5763769"/>
              <a:ext cx="1848289" cy="2892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89CCD875-DC62-914F-8940-41BD7E212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Case: Library Calls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48FE1FD-59BA-1348-A924-DC92453205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46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5418856"/>
          </a:xfrm>
        </p:spPr>
        <p:txBody>
          <a:bodyPr>
            <a:normAutofit/>
          </a:bodyPr>
          <a:lstStyle/>
          <a:p>
            <a:r>
              <a:rPr lang="en-US" sz="2400" dirty="0"/>
              <a:t>Lattice QCD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03" y="1700808"/>
            <a:ext cx="3453841" cy="403244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716016" y="2492896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Bottlenecks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Large number of calls to </a:t>
            </a:r>
            <a:r>
              <a:rPr lang="en-US" dirty="0" err="1"/>
              <a:t>cuBLAS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/>
              <a:t>Dominated by CPU’s capability of launching </a:t>
            </a:r>
            <a:r>
              <a:rPr lang="en-US" dirty="0" err="1"/>
              <a:t>cuBLAS</a:t>
            </a:r>
            <a:r>
              <a:rPr lang="en-US" dirty="0"/>
              <a:t> kernels</a:t>
            </a:r>
          </a:p>
          <a:p>
            <a:pPr marL="285750" indent="-285750">
              <a:buFontTx/>
              <a:buChar char="-"/>
            </a:pPr>
            <a:r>
              <a:rPr lang="en-US" dirty="0"/>
              <a:t>ARM CPU is not fast enough to quickly launch kernels: GPU is underutilized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217919" y="6464369"/>
            <a:ext cx="7740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Vishal Mehta, “Exploiting CUDA Dynamic Parallelism for low power ARM based prototypes,” GTC 2015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F2C1365-7C6C-5149-A018-1DD5372BA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706296" cy="908720"/>
          </a:xfrm>
        </p:spPr>
        <p:txBody>
          <a:bodyPr/>
          <a:lstStyle/>
          <a:p>
            <a:r>
              <a:rPr lang="en-US" dirty="0"/>
              <a:t>Use Case: Avoid Launch Overhead (I)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C1381BB2-EF38-BE43-90DB-D483C3AA00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7584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23300" cy="5418856"/>
          </a:xfrm>
        </p:spPr>
        <p:txBody>
          <a:bodyPr>
            <a:normAutofit/>
          </a:bodyPr>
          <a:lstStyle/>
          <a:p>
            <a:r>
              <a:rPr lang="en-US" sz="2400" dirty="0"/>
              <a:t>Saving kernel launches in ARM CPUs</a:t>
            </a:r>
          </a:p>
        </p:txBody>
      </p:sp>
      <p:grpSp>
        <p:nvGrpSpPr>
          <p:cNvPr id="9" name="Agrupar 8"/>
          <p:cNvGrpSpPr/>
          <p:nvPr/>
        </p:nvGrpSpPr>
        <p:grpSpPr>
          <a:xfrm>
            <a:off x="254000" y="1950919"/>
            <a:ext cx="8789709" cy="4162553"/>
            <a:chOff x="254000" y="1950919"/>
            <a:chExt cx="8789709" cy="4162553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4000" y="1950919"/>
              <a:ext cx="8623300" cy="3937000"/>
            </a:xfrm>
            <a:prstGeom prst="rect">
              <a:avLst/>
            </a:prstGeom>
          </p:spPr>
        </p:pic>
        <p:sp>
          <p:nvSpPr>
            <p:cNvPr id="5" name="Recortar rectángulo de esquina del mismo lado 4"/>
            <p:cNvSpPr/>
            <p:nvPr/>
          </p:nvSpPr>
          <p:spPr>
            <a:xfrm>
              <a:off x="8611661" y="5753432"/>
              <a:ext cx="432048" cy="360040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itle 8">
            <a:extLst>
              <a:ext uri="{FF2B5EF4-FFF2-40B4-BE49-F238E27FC236}">
                <a16:creationId xmlns:a16="http://schemas.microsoft.com/office/drawing/2014/main" id="{46001476-F403-1C4F-81A5-A630E2BAA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706296" cy="908720"/>
          </a:xfrm>
        </p:spPr>
        <p:txBody>
          <a:bodyPr/>
          <a:lstStyle/>
          <a:p>
            <a:r>
              <a:rPr lang="en-US" dirty="0"/>
              <a:t>Use Case: Avoid Launch Overhead (II)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5A124BC-C2E4-E249-AFCA-DD019D342C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2064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/>
          <p:cNvGrpSpPr/>
          <p:nvPr/>
        </p:nvGrpSpPr>
        <p:grpSpPr>
          <a:xfrm>
            <a:off x="254000" y="1950919"/>
            <a:ext cx="8789709" cy="4162553"/>
            <a:chOff x="254000" y="1950919"/>
            <a:chExt cx="8789709" cy="4162553"/>
          </a:xfrm>
        </p:grpSpPr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4000" y="1950919"/>
              <a:ext cx="8623300" cy="3937000"/>
            </a:xfrm>
            <a:prstGeom prst="rect">
              <a:avLst/>
            </a:prstGeom>
          </p:spPr>
        </p:pic>
        <p:sp>
          <p:nvSpPr>
            <p:cNvPr id="10" name="Recortar rectángulo de esquina del mismo lado 9"/>
            <p:cNvSpPr/>
            <p:nvPr/>
          </p:nvSpPr>
          <p:spPr>
            <a:xfrm>
              <a:off x="8611661" y="5753432"/>
              <a:ext cx="432048" cy="360040"/>
            </a:xfrm>
            <a:prstGeom prst="snip2Same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48700" cy="5418856"/>
          </a:xfrm>
        </p:spPr>
        <p:txBody>
          <a:bodyPr>
            <a:normAutofit/>
          </a:bodyPr>
          <a:lstStyle/>
          <a:p>
            <a:r>
              <a:rPr lang="en-US" dirty="0"/>
              <a:t>Saving kernel launches in ARM CPUs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092" y="1801911"/>
            <a:ext cx="6517817" cy="2491185"/>
          </a:xfrm>
          <a:prstGeom prst="rect">
            <a:avLst/>
          </a:prstGeom>
          <a:ln w="19050">
            <a:solidFill>
              <a:schemeClr val="bg2">
                <a:lumMod val="10000"/>
              </a:schemeClr>
            </a:solidFill>
          </a:ln>
        </p:spPr>
      </p:pic>
      <p:sp>
        <p:nvSpPr>
          <p:cNvPr id="11" name="Title 8">
            <a:extLst>
              <a:ext uri="{FF2B5EF4-FFF2-40B4-BE49-F238E27FC236}">
                <a16:creationId xmlns:a16="http://schemas.microsoft.com/office/drawing/2014/main" id="{DEEE1043-52F9-EB49-8680-3E1B9CA45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dirty="0"/>
              <a:t>Use Case: Avoid Launch Overhead (III)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5A7F9C24-F5B1-9B44-A439-9E8E6D17633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8949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Performance Limitations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82665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18856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Dynamic Parallelism ensures </a:t>
            </a:r>
            <a:r>
              <a:rPr lang="en-US" sz="2400" dirty="0">
                <a:solidFill>
                  <a:srgbClr val="00B050"/>
                </a:solidFill>
              </a:rPr>
              <a:t>better work balance</a:t>
            </a:r>
            <a:r>
              <a:rPr lang="en-US" sz="2400" dirty="0"/>
              <a:t>, and offers advantages in terms of </a:t>
            </a:r>
            <a:r>
              <a:rPr lang="en-US" sz="2400" dirty="0">
                <a:solidFill>
                  <a:srgbClr val="00B050"/>
                </a:solidFill>
              </a:rPr>
              <a:t>programmability</a:t>
            </a:r>
          </a:p>
          <a:p>
            <a:endParaRPr lang="en-US" dirty="0"/>
          </a:p>
          <a:p>
            <a:r>
              <a:rPr lang="en-US" sz="2400" dirty="0"/>
              <a:t>However, launching </a:t>
            </a:r>
            <a:r>
              <a:rPr lang="en-US" sz="2400" dirty="0">
                <a:solidFill>
                  <a:srgbClr val="7030A0"/>
                </a:solidFill>
              </a:rPr>
              <a:t>grids with a very small number of threads </a:t>
            </a:r>
            <a:r>
              <a:rPr lang="en-US" sz="2400" dirty="0"/>
              <a:t>could lead to severe </a:t>
            </a:r>
            <a:r>
              <a:rPr lang="en-US" sz="2400" dirty="0">
                <a:solidFill>
                  <a:srgbClr val="C00000"/>
                </a:solidFill>
              </a:rPr>
              <a:t>underutilization of the GPU resources</a:t>
            </a:r>
            <a:endParaRPr lang="es-ES" sz="2400" dirty="0">
              <a:solidFill>
                <a:srgbClr val="C00000"/>
              </a:solidFill>
            </a:endParaRPr>
          </a:p>
          <a:p>
            <a:endParaRPr lang="es-ES" sz="2400" dirty="0"/>
          </a:p>
          <a:p>
            <a:r>
              <a:rPr lang="en-US" sz="2400" dirty="0"/>
              <a:t>A general recommendation 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</a:rPr>
              <a:t>Child grids with a large number of thread blocks</a:t>
            </a:r>
            <a:r>
              <a:rPr lang="en-US" sz="2000" dirty="0"/>
              <a:t>, </a:t>
            </a:r>
          </a:p>
          <a:p>
            <a:pPr lvl="1"/>
            <a:r>
              <a:rPr lang="en-US" sz="2000" dirty="0"/>
              <a:t>or at least thread blocks with hundreds of threads, if the number of blocks is small</a:t>
            </a:r>
            <a:endParaRPr lang="es-ES" sz="2000" dirty="0"/>
          </a:p>
          <a:p>
            <a:endParaRPr lang="es-ES" sz="2400" dirty="0"/>
          </a:p>
          <a:p>
            <a:r>
              <a:rPr lang="en-US" sz="2400" dirty="0">
                <a:solidFill>
                  <a:srgbClr val="0070C0"/>
                </a:solidFill>
              </a:rPr>
              <a:t>Nested parallelism </a:t>
            </a:r>
            <a:r>
              <a:rPr lang="en-US" sz="2400" dirty="0"/>
              <a:t>(tree processing)</a:t>
            </a:r>
          </a:p>
          <a:p>
            <a:pPr lvl="1"/>
            <a:r>
              <a:rPr lang="en-US" sz="2000" dirty="0"/>
              <a:t>Thick tree nodes (each node deploys many threads),</a:t>
            </a:r>
          </a:p>
          <a:p>
            <a:pPr lvl="1"/>
            <a:r>
              <a:rPr lang="en-US" sz="2000" dirty="0"/>
              <a:t>and/or branch degree is large (each parent node has many children)</a:t>
            </a:r>
          </a:p>
          <a:p>
            <a:pPr lvl="1"/>
            <a:r>
              <a:rPr lang="en-US" sz="2000" dirty="0"/>
              <a:t>As the </a:t>
            </a:r>
            <a:r>
              <a:rPr lang="en-US" sz="2000" dirty="0">
                <a:solidFill>
                  <a:srgbClr val="C00000"/>
                </a:solidFill>
              </a:rPr>
              <a:t>nesting depth is limited in hardware</a:t>
            </a:r>
            <a:r>
              <a:rPr lang="en-US" sz="2000" dirty="0"/>
              <a:t>, only relatively shallow trees can be implemented efficiently</a:t>
            </a:r>
            <a:endParaRPr lang="en-US" sz="16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CD2937F-8AB0-D84F-84C0-D691C2DEC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Limitations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658723-CB16-434A-BB66-355297C17E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44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Optimization for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Dynamic Parallelism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90482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Alleviating Launch Overhead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Dynamic Parallelism (CUDA, OpenCL2.0)</a:t>
            </a:r>
          </a:p>
          <a:p>
            <a:pPr lvl="1" algn="just"/>
            <a:r>
              <a:rPr lang="en-US" dirty="0"/>
              <a:t>Dynamic load balancing</a:t>
            </a:r>
          </a:p>
          <a:p>
            <a:pPr lvl="1" algn="just"/>
            <a:r>
              <a:rPr lang="en-US" dirty="0"/>
              <a:t>Data-dependent execution</a:t>
            </a:r>
          </a:p>
          <a:p>
            <a:pPr lvl="1" algn="just"/>
            <a:r>
              <a:rPr lang="en-US" dirty="0"/>
              <a:t>Recursion</a:t>
            </a:r>
          </a:p>
          <a:p>
            <a:pPr lvl="1" algn="just"/>
            <a:r>
              <a:rPr lang="en-US" dirty="0"/>
              <a:t>Programmability and maintainability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Many fine-grain child kernels incur </a:t>
            </a:r>
            <a:r>
              <a:rPr lang="en-US" dirty="0">
                <a:solidFill>
                  <a:srgbClr val="C00000"/>
                </a:solidFill>
              </a:rPr>
              <a:t>high kernel launch overhead and underutilization of the GPU resources</a:t>
            </a:r>
          </a:p>
          <a:p>
            <a:pPr algn="just"/>
            <a:endParaRPr lang="en-US" dirty="0"/>
          </a:p>
          <a:p>
            <a:pPr algn="just"/>
            <a:r>
              <a:rPr lang="en-US" dirty="0">
                <a:solidFill>
                  <a:srgbClr val="C00000"/>
                </a:solidFill>
              </a:rPr>
              <a:t>Launch overhead on the critical path </a:t>
            </a:r>
            <a:r>
              <a:rPr lang="en-US" dirty="0"/>
              <a:t>and limited depth of call stack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51B0477-7809-C243-9202-3FA833CCAE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56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5418856"/>
          </a:xfrm>
        </p:spPr>
        <p:txBody>
          <a:bodyPr>
            <a:normAutofit/>
          </a:bodyPr>
          <a:lstStyle/>
          <a:p>
            <a:r>
              <a:rPr lang="en-US" sz="2400" dirty="0"/>
              <a:t>CPU-GPU without and with dynamic parallelism</a:t>
            </a:r>
            <a:endParaRPr lang="en-US" sz="2353" dirty="0"/>
          </a:p>
          <a:p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sp>
        <p:nvSpPr>
          <p:cNvPr id="7" name="TextBox 311"/>
          <p:cNvSpPr txBox="1"/>
          <p:nvPr/>
        </p:nvSpPr>
        <p:spPr>
          <a:xfrm>
            <a:off x="611560" y="1484784"/>
            <a:ext cx="634638" cy="384636"/>
          </a:xfrm>
          <a:prstGeom prst="rect">
            <a:avLst/>
          </a:prstGeom>
          <a:noFill/>
        </p:spPr>
        <p:txBody>
          <a:bodyPr wrap="none" lIns="76125" tIns="38058" rIns="76125" bIns="38058" rtlCol="0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Trebuchet MS" pitchFamily="34" charset="0"/>
              </a:rPr>
              <a:t>CPU</a:t>
            </a:r>
          </a:p>
        </p:txBody>
      </p:sp>
      <p:sp>
        <p:nvSpPr>
          <p:cNvPr id="9" name="TextBox 313"/>
          <p:cNvSpPr txBox="1"/>
          <p:nvPr/>
        </p:nvSpPr>
        <p:spPr>
          <a:xfrm>
            <a:off x="2398710" y="1484784"/>
            <a:ext cx="649065" cy="384636"/>
          </a:xfrm>
          <a:prstGeom prst="rect">
            <a:avLst/>
          </a:prstGeom>
          <a:noFill/>
        </p:spPr>
        <p:txBody>
          <a:bodyPr wrap="none" lIns="76125" tIns="38058" rIns="76125" bIns="38058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Trebuchet MS" pitchFamily="34" charset="0"/>
              </a:rPr>
              <a:t>GPU</a:t>
            </a:r>
          </a:p>
        </p:txBody>
      </p:sp>
      <p:grpSp>
        <p:nvGrpSpPr>
          <p:cNvPr id="11" name="Group 8"/>
          <p:cNvGrpSpPr/>
          <p:nvPr/>
        </p:nvGrpSpPr>
        <p:grpSpPr>
          <a:xfrm>
            <a:off x="801868" y="2002634"/>
            <a:ext cx="253973" cy="525832"/>
            <a:chOff x="1067907" y="3001206"/>
            <a:chExt cx="476655" cy="740156"/>
          </a:xfrm>
        </p:grpSpPr>
        <p:sp>
          <p:nvSpPr>
            <p:cNvPr id="12" name="Rounded Rectangle 1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569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9"/>
          <p:cNvGrpSpPr/>
          <p:nvPr/>
        </p:nvGrpSpPr>
        <p:grpSpPr>
          <a:xfrm>
            <a:off x="1891253" y="2348634"/>
            <a:ext cx="253973" cy="525832"/>
            <a:chOff x="3223553" y="3001206"/>
            <a:chExt cx="476655" cy="740156"/>
          </a:xfrm>
        </p:grpSpPr>
        <p:sp>
          <p:nvSpPr>
            <p:cNvPr id="15" name="Rounded Rectangle 568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7" name="Rectangle 570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571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572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573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21" name="Group 574"/>
          <p:cNvGrpSpPr/>
          <p:nvPr/>
        </p:nvGrpSpPr>
        <p:grpSpPr>
          <a:xfrm>
            <a:off x="801868" y="2707828"/>
            <a:ext cx="253973" cy="525832"/>
            <a:chOff x="1067907" y="3001206"/>
            <a:chExt cx="476655" cy="740156"/>
          </a:xfrm>
        </p:grpSpPr>
        <p:sp>
          <p:nvSpPr>
            <p:cNvPr id="22" name="Rounded Rectangle 575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576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extBox 886"/>
          <p:cNvSpPr txBox="1"/>
          <p:nvPr/>
        </p:nvSpPr>
        <p:spPr>
          <a:xfrm>
            <a:off x="4967810" y="1484784"/>
            <a:ext cx="634638" cy="384636"/>
          </a:xfrm>
          <a:prstGeom prst="rect">
            <a:avLst/>
          </a:prstGeom>
          <a:noFill/>
        </p:spPr>
        <p:txBody>
          <a:bodyPr wrap="none" lIns="76125" tIns="38058" rIns="76125" bIns="38058" rtlCol="0" anchor="ctr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  <a:latin typeface="Trebuchet MS" pitchFamily="34" charset="0"/>
              </a:rPr>
              <a:t>CPU</a:t>
            </a:r>
          </a:p>
        </p:txBody>
      </p:sp>
      <p:sp>
        <p:nvSpPr>
          <p:cNvPr id="25" name="TextBox 887"/>
          <p:cNvSpPr txBox="1"/>
          <p:nvPr/>
        </p:nvSpPr>
        <p:spPr>
          <a:xfrm>
            <a:off x="6995931" y="1484784"/>
            <a:ext cx="649065" cy="384636"/>
          </a:xfrm>
          <a:prstGeom prst="rect">
            <a:avLst/>
          </a:prstGeom>
          <a:noFill/>
        </p:spPr>
        <p:txBody>
          <a:bodyPr wrap="none" lIns="76125" tIns="38058" rIns="76125" bIns="38058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Trebuchet MS" pitchFamily="34" charset="0"/>
              </a:rPr>
              <a:t>GPU</a:t>
            </a:r>
          </a:p>
        </p:txBody>
      </p:sp>
      <p:grpSp>
        <p:nvGrpSpPr>
          <p:cNvPr id="26" name="Group 888"/>
          <p:cNvGrpSpPr/>
          <p:nvPr/>
        </p:nvGrpSpPr>
        <p:grpSpPr>
          <a:xfrm>
            <a:off x="5158118" y="2002634"/>
            <a:ext cx="253973" cy="525832"/>
            <a:chOff x="1067907" y="3001206"/>
            <a:chExt cx="476655" cy="740156"/>
          </a:xfrm>
        </p:grpSpPr>
        <p:sp>
          <p:nvSpPr>
            <p:cNvPr id="27" name="Rounded Rectangle 889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890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Group 963"/>
          <p:cNvGrpSpPr/>
          <p:nvPr/>
        </p:nvGrpSpPr>
        <p:grpSpPr>
          <a:xfrm>
            <a:off x="5158118" y="4154848"/>
            <a:ext cx="253973" cy="525832"/>
            <a:chOff x="1067907" y="3001206"/>
            <a:chExt cx="476655" cy="740156"/>
          </a:xfrm>
        </p:grpSpPr>
        <p:sp>
          <p:nvSpPr>
            <p:cNvPr id="30" name="Rounded Rectangle 964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965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2" name="Straight Arrow Connector 967"/>
          <p:cNvCxnSpPr>
            <a:stCxn id="62" idx="2"/>
            <a:endCxn id="95" idx="0"/>
          </p:cNvCxnSpPr>
          <p:nvPr/>
        </p:nvCxnSpPr>
        <p:spPr>
          <a:xfrm>
            <a:off x="8237910" y="3580912"/>
            <a:ext cx="0" cy="185368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891"/>
          <p:cNvGrpSpPr/>
          <p:nvPr/>
        </p:nvGrpSpPr>
        <p:grpSpPr>
          <a:xfrm>
            <a:off x="6275981" y="2343668"/>
            <a:ext cx="253973" cy="525832"/>
            <a:chOff x="3223553" y="3001206"/>
            <a:chExt cx="476655" cy="740156"/>
          </a:xfrm>
        </p:grpSpPr>
        <p:sp>
          <p:nvSpPr>
            <p:cNvPr id="34" name="Rounded Rectangle 892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5" name="Group 893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36" name="Rectangle 894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895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Rectangle 896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Rectangle 897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0" name="Group 907"/>
          <p:cNvGrpSpPr/>
          <p:nvPr/>
        </p:nvGrpSpPr>
        <p:grpSpPr>
          <a:xfrm>
            <a:off x="6734718" y="3055080"/>
            <a:ext cx="253973" cy="525832"/>
            <a:chOff x="3223553" y="3001206"/>
            <a:chExt cx="476655" cy="740156"/>
          </a:xfrm>
        </p:grpSpPr>
        <p:sp>
          <p:nvSpPr>
            <p:cNvPr id="41" name="Rounded Rectangle 908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oup 909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43" name="Rectangle 910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4" name="Rectangle 911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5" name="Rectangle 912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6" name="Rectangle 913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47" name="Group 914"/>
          <p:cNvGrpSpPr/>
          <p:nvPr/>
        </p:nvGrpSpPr>
        <p:grpSpPr>
          <a:xfrm>
            <a:off x="6275981" y="3055080"/>
            <a:ext cx="253973" cy="525832"/>
            <a:chOff x="3223553" y="3001206"/>
            <a:chExt cx="476655" cy="740156"/>
          </a:xfrm>
        </p:grpSpPr>
        <p:sp>
          <p:nvSpPr>
            <p:cNvPr id="48" name="Rounded Rectangle 915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9" name="Group 916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50" name="Rectangle 917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Rectangle 918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Rectangle 919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3" name="Rectangle 920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54" name="Group 927"/>
          <p:cNvGrpSpPr/>
          <p:nvPr/>
        </p:nvGrpSpPr>
        <p:grpSpPr>
          <a:xfrm>
            <a:off x="7193453" y="3055080"/>
            <a:ext cx="253973" cy="525832"/>
            <a:chOff x="3223553" y="3001206"/>
            <a:chExt cx="476655" cy="740156"/>
          </a:xfrm>
        </p:grpSpPr>
        <p:sp>
          <p:nvSpPr>
            <p:cNvPr id="55" name="Rounded Rectangle 928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6" name="Group 929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57" name="Rectangle 930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Rectangle 931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Rectangle 932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 933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1" name="Group 944"/>
          <p:cNvGrpSpPr/>
          <p:nvPr/>
        </p:nvGrpSpPr>
        <p:grpSpPr>
          <a:xfrm>
            <a:off x="8110924" y="3055080"/>
            <a:ext cx="253973" cy="525832"/>
            <a:chOff x="3223553" y="3001206"/>
            <a:chExt cx="476655" cy="740156"/>
          </a:xfrm>
        </p:grpSpPr>
        <p:sp>
          <p:nvSpPr>
            <p:cNvPr id="62" name="Rounded Rectangle 945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3" name="Group 946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64" name="Rectangle 947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Rectangle 948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" name="Rectangle 949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7" name="Rectangle 950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68" name="Straight Arrow Connector 968"/>
          <p:cNvCxnSpPr>
            <a:stCxn id="34" idx="2"/>
            <a:endCxn id="48" idx="0"/>
          </p:cNvCxnSpPr>
          <p:nvPr/>
        </p:nvCxnSpPr>
        <p:spPr>
          <a:xfrm>
            <a:off x="6402968" y="2869500"/>
            <a:ext cx="0" cy="185580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540000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969"/>
          <p:cNvCxnSpPr>
            <a:stCxn id="34" idx="2"/>
            <a:endCxn id="41" idx="0"/>
          </p:cNvCxnSpPr>
          <p:nvPr/>
        </p:nvCxnSpPr>
        <p:spPr>
          <a:xfrm>
            <a:off x="6402968" y="2869500"/>
            <a:ext cx="458736" cy="185580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970"/>
          <p:cNvCxnSpPr>
            <a:stCxn id="34" idx="2"/>
            <a:endCxn id="55" idx="0"/>
          </p:cNvCxnSpPr>
          <p:nvPr/>
        </p:nvCxnSpPr>
        <p:spPr>
          <a:xfrm>
            <a:off x="6402969" y="2869500"/>
            <a:ext cx="917471" cy="185580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971"/>
          <p:cNvCxnSpPr>
            <a:stCxn id="34" idx="2"/>
            <a:endCxn id="192" idx="0"/>
          </p:cNvCxnSpPr>
          <p:nvPr/>
        </p:nvCxnSpPr>
        <p:spPr>
          <a:xfrm>
            <a:off x="6402968" y="2869500"/>
            <a:ext cx="1376206" cy="185580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972"/>
          <p:cNvCxnSpPr>
            <a:stCxn id="34" idx="2"/>
            <a:endCxn id="62" idx="0"/>
          </p:cNvCxnSpPr>
          <p:nvPr/>
        </p:nvCxnSpPr>
        <p:spPr>
          <a:xfrm>
            <a:off x="6402968" y="2869500"/>
            <a:ext cx="1834942" cy="185580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974"/>
          <p:cNvGrpSpPr/>
          <p:nvPr/>
        </p:nvGrpSpPr>
        <p:grpSpPr>
          <a:xfrm>
            <a:off x="6526923" y="3766280"/>
            <a:ext cx="253973" cy="525832"/>
            <a:chOff x="3223553" y="3001206"/>
            <a:chExt cx="476655" cy="740156"/>
          </a:xfrm>
        </p:grpSpPr>
        <p:sp>
          <p:nvSpPr>
            <p:cNvPr id="74" name="Rounded Rectangle 1003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5" name="Group 1004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76" name="Rectangle 1005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1006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8" name="Rectangle 1007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1008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80" name="Group 976"/>
          <p:cNvGrpSpPr/>
          <p:nvPr/>
        </p:nvGrpSpPr>
        <p:grpSpPr>
          <a:xfrm>
            <a:off x="6985658" y="3766280"/>
            <a:ext cx="253973" cy="525832"/>
            <a:chOff x="3223553" y="3001206"/>
            <a:chExt cx="476655" cy="740156"/>
          </a:xfrm>
        </p:grpSpPr>
        <p:sp>
          <p:nvSpPr>
            <p:cNvPr id="81" name="Rounded Rectangle 991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2" name="Group 992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83" name="Rectangle 993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4" name="Rectangle 994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5" name="Rectangle 995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6" name="Rectangle 996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87" name="Group 977"/>
          <p:cNvGrpSpPr/>
          <p:nvPr/>
        </p:nvGrpSpPr>
        <p:grpSpPr>
          <a:xfrm>
            <a:off x="7652188" y="3766280"/>
            <a:ext cx="253973" cy="525832"/>
            <a:chOff x="3223553" y="3001206"/>
            <a:chExt cx="476655" cy="740156"/>
          </a:xfrm>
        </p:grpSpPr>
        <p:sp>
          <p:nvSpPr>
            <p:cNvPr id="88" name="Rounded Rectangle 985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9" name="Group 986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90" name="Rectangle 987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1" name="Rectangle 988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2" name="Rectangle 989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3" name="Rectangle 990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94" name="Group 978"/>
          <p:cNvGrpSpPr/>
          <p:nvPr/>
        </p:nvGrpSpPr>
        <p:grpSpPr>
          <a:xfrm>
            <a:off x="8110924" y="3766280"/>
            <a:ext cx="253973" cy="525832"/>
            <a:chOff x="3223553" y="3001206"/>
            <a:chExt cx="476655" cy="740156"/>
          </a:xfrm>
        </p:grpSpPr>
        <p:sp>
          <p:nvSpPr>
            <p:cNvPr id="95" name="Rounded Rectangle 979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80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97" name="Rectangle 981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8" name="Rectangle 982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9" name="Rectangle 983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0" name="Rectangle 984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101" name="Straight Arrow Connector 1009"/>
          <p:cNvCxnSpPr>
            <a:stCxn id="41" idx="2"/>
            <a:endCxn id="74" idx="0"/>
          </p:cNvCxnSpPr>
          <p:nvPr/>
        </p:nvCxnSpPr>
        <p:spPr>
          <a:xfrm flipH="1">
            <a:off x="6653910" y="3580912"/>
            <a:ext cx="207795" cy="185368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540000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0"/>
          <p:cNvCxnSpPr>
            <a:stCxn id="41" idx="2"/>
            <a:endCxn id="81" idx="0"/>
          </p:cNvCxnSpPr>
          <p:nvPr/>
        </p:nvCxnSpPr>
        <p:spPr>
          <a:xfrm>
            <a:off x="6861704" y="3580912"/>
            <a:ext cx="250940" cy="185368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Arrow Connector 1011"/>
          <p:cNvCxnSpPr>
            <a:stCxn id="192" idx="2"/>
            <a:endCxn id="88" idx="0"/>
          </p:cNvCxnSpPr>
          <p:nvPr/>
        </p:nvCxnSpPr>
        <p:spPr>
          <a:xfrm>
            <a:off x="7779174" y="3580912"/>
            <a:ext cx="0" cy="185368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229"/>
          <p:cNvGrpSpPr/>
          <p:nvPr/>
        </p:nvGrpSpPr>
        <p:grpSpPr>
          <a:xfrm>
            <a:off x="801868" y="3410688"/>
            <a:ext cx="253973" cy="525832"/>
            <a:chOff x="1067907" y="3001206"/>
            <a:chExt cx="476655" cy="740156"/>
          </a:xfrm>
        </p:grpSpPr>
        <p:sp>
          <p:nvSpPr>
            <p:cNvPr id="105" name="Rounded Rectangle 230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Rectangle 231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07" name="Straight Arrow Connector 11"/>
          <p:cNvCxnSpPr/>
          <p:nvPr/>
        </p:nvCxnSpPr>
        <p:spPr>
          <a:xfrm>
            <a:off x="1126940" y="2422939"/>
            <a:ext cx="699096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601"/>
          <p:cNvCxnSpPr/>
          <p:nvPr/>
        </p:nvCxnSpPr>
        <p:spPr>
          <a:xfrm rot="10800000">
            <a:off x="1126940" y="2821545"/>
            <a:ext cx="699096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232"/>
          <p:cNvCxnSpPr/>
          <p:nvPr/>
        </p:nvCxnSpPr>
        <p:spPr>
          <a:xfrm>
            <a:off x="1126940" y="3125802"/>
            <a:ext cx="699096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233"/>
          <p:cNvCxnSpPr/>
          <p:nvPr/>
        </p:nvCxnSpPr>
        <p:spPr>
          <a:xfrm rot="10800000">
            <a:off x="1126940" y="3511186"/>
            <a:ext cx="699096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241"/>
          <p:cNvGrpSpPr/>
          <p:nvPr/>
        </p:nvGrpSpPr>
        <p:grpSpPr>
          <a:xfrm>
            <a:off x="797184" y="4103508"/>
            <a:ext cx="253973" cy="525832"/>
            <a:chOff x="1067907" y="3001206"/>
            <a:chExt cx="476655" cy="740156"/>
          </a:xfrm>
        </p:grpSpPr>
        <p:sp>
          <p:nvSpPr>
            <p:cNvPr id="112" name="Rounded Rectangle 242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ectangle 243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4" name="Group 246"/>
          <p:cNvGrpSpPr/>
          <p:nvPr/>
        </p:nvGrpSpPr>
        <p:grpSpPr>
          <a:xfrm>
            <a:off x="1879053" y="4447176"/>
            <a:ext cx="253973" cy="525832"/>
            <a:chOff x="3223553" y="3001206"/>
            <a:chExt cx="476655" cy="740156"/>
          </a:xfrm>
        </p:grpSpPr>
        <p:sp>
          <p:nvSpPr>
            <p:cNvPr id="115" name="Rounded Rectangle 247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248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17" name="Rectangle 249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8" name="Rectangle 250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9" name="Rectangle 251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0" name="Rectangle 252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21" name="Group 253"/>
          <p:cNvGrpSpPr/>
          <p:nvPr/>
        </p:nvGrpSpPr>
        <p:grpSpPr>
          <a:xfrm>
            <a:off x="797184" y="4806374"/>
            <a:ext cx="253973" cy="525832"/>
            <a:chOff x="1067907" y="3001206"/>
            <a:chExt cx="476655" cy="740156"/>
          </a:xfrm>
        </p:grpSpPr>
        <p:sp>
          <p:nvSpPr>
            <p:cNvPr id="122" name="Rounded Rectangle 254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Rectangle 255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4" name="Group 258"/>
          <p:cNvGrpSpPr/>
          <p:nvPr/>
        </p:nvGrpSpPr>
        <p:grpSpPr>
          <a:xfrm>
            <a:off x="1874368" y="5140781"/>
            <a:ext cx="253973" cy="525832"/>
            <a:chOff x="3223553" y="3001206"/>
            <a:chExt cx="476655" cy="740156"/>
          </a:xfrm>
        </p:grpSpPr>
        <p:sp>
          <p:nvSpPr>
            <p:cNvPr id="125" name="Rounded Rectangle 259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26" name="Group 260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27" name="Rectangle 261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8" name="Rectangle 262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9" name="Rectangle 263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0" name="Rectangle 264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31" name="Group 265"/>
          <p:cNvGrpSpPr/>
          <p:nvPr/>
        </p:nvGrpSpPr>
        <p:grpSpPr>
          <a:xfrm>
            <a:off x="792502" y="5499974"/>
            <a:ext cx="253973" cy="525832"/>
            <a:chOff x="1067907" y="3001206"/>
            <a:chExt cx="476655" cy="740156"/>
          </a:xfrm>
        </p:grpSpPr>
        <p:sp>
          <p:nvSpPr>
            <p:cNvPr id="132" name="Rounded Rectangle 266"/>
            <p:cNvSpPr/>
            <p:nvPr/>
          </p:nvSpPr>
          <p:spPr>
            <a:xfrm>
              <a:off x="1067907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Rectangle 267"/>
            <p:cNvSpPr/>
            <p:nvPr/>
          </p:nvSpPr>
          <p:spPr>
            <a:xfrm>
              <a:off x="1112704" y="3059251"/>
              <a:ext cx="84687" cy="624068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100000">
                  <a:srgbClr val="0070C0">
                    <a:lumMod val="65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34" name="Straight Arrow Connector 244"/>
          <p:cNvCxnSpPr/>
          <p:nvPr/>
        </p:nvCxnSpPr>
        <p:spPr>
          <a:xfrm>
            <a:off x="1119938" y="3818593"/>
            <a:ext cx="706098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245"/>
          <p:cNvCxnSpPr/>
          <p:nvPr/>
        </p:nvCxnSpPr>
        <p:spPr>
          <a:xfrm rot="10800000">
            <a:off x="1119938" y="4204013"/>
            <a:ext cx="706098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256"/>
          <p:cNvCxnSpPr/>
          <p:nvPr/>
        </p:nvCxnSpPr>
        <p:spPr>
          <a:xfrm>
            <a:off x="1119938" y="4521485"/>
            <a:ext cx="706098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257"/>
          <p:cNvCxnSpPr/>
          <p:nvPr/>
        </p:nvCxnSpPr>
        <p:spPr>
          <a:xfrm rot="10800000">
            <a:off x="1119938" y="4906894"/>
            <a:ext cx="706098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Arrow Connector 268"/>
          <p:cNvCxnSpPr/>
          <p:nvPr/>
        </p:nvCxnSpPr>
        <p:spPr>
          <a:xfrm>
            <a:off x="1117573" y="5215087"/>
            <a:ext cx="706098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269"/>
          <p:cNvCxnSpPr/>
          <p:nvPr/>
        </p:nvCxnSpPr>
        <p:spPr>
          <a:xfrm rot="10800000">
            <a:off x="1117573" y="5600498"/>
            <a:ext cx="706098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83"/>
          <p:cNvGrpSpPr/>
          <p:nvPr/>
        </p:nvGrpSpPr>
        <p:grpSpPr>
          <a:xfrm>
            <a:off x="2347928" y="3050014"/>
            <a:ext cx="253973" cy="525832"/>
            <a:chOff x="3223553" y="3001206"/>
            <a:chExt cx="476655" cy="740156"/>
          </a:xfrm>
        </p:grpSpPr>
        <p:sp>
          <p:nvSpPr>
            <p:cNvPr id="141" name="Rounded Rectangle 212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2" name="Group 213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43" name="Rectangle 214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4" name="Rectangle 215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5" name="Rectangle 216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6" name="Rectangle 217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47" name="Group 184"/>
          <p:cNvGrpSpPr/>
          <p:nvPr/>
        </p:nvGrpSpPr>
        <p:grpSpPr>
          <a:xfrm>
            <a:off x="1889193" y="3050014"/>
            <a:ext cx="253973" cy="525832"/>
            <a:chOff x="3223553" y="3001206"/>
            <a:chExt cx="476655" cy="740156"/>
          </a:xfrm>
        </p:grpSpPr>
        <p:sp>
          <p:nvSpPr>
            <p:cNvPr id="148" name="Rounded Rectangle 206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9" name="Group 207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50" name="Rectangle 208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1" name="Rectangle 209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2" name="Rectangle 210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3" name="Rectangle 211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54" name="Group 185"/>
          <p:cNvGrpSpPr/>
          <p:nvPr/>
        </p:nvGrpSpPr>
        <p:grpSpPr>
          <a:xfrm>
            <a:off x="2806663" y="3050014"/>
            <a:ext cx="253973" cy="525832"/>
            <a:chOff x="3223553" y="3001206"/>
            <a:chExt cx="476655" cy="740156"/>
          </a:xfrm>
        </p:grpSpPr>
        <p:sp>
          <p:nvSpPr>
            <p:cNvPr id="155" name="Rounded Rectangle 200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56" name="Group 201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57" name="Rectangle 202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8" name="Rectangle 203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9" name="Rectangle 204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0" name="Rectangle 205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61" name="Group 186"/>
          <p:cNvGrpSpPr/>
          <p:nvPr/>
        </p:nvGrpSpPr>
        <p:grpSpPr>
          <a:xfrm>
            <a:off x="3265398" y="3050014"/>
            <a:ext cx="253973" cy="525832"/>
            <a:chOff x="3223553" y="3001206"/>
            <a:chExt cx="476655" cy="740156"/>
          </a:xfrm>
        </p:grpSpPr>
        <p:sp>
          <p:nvSpPr>
            <p:cNvPr id="162" name="Rounded Rectangle 194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3" name="Group 195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64" name="Rectangle 196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5" name="Rectangle 197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6" name="Rectangle 198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7" name="Rectangle 199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68" name="Group 187"/>
          <p:cNvGrpSpPr/>
          <p:nvPr/>
        </p:nvGrpSpPr>
        <p:grpSpPr>
          <a:xfrm>
            <a:off x="3724134" y="3050014"/>
            <a:ext cx="253973" cy="525832"/>
            <a:chOff x="3223553" y="3001206"/>
            <a:chExt cx="476655" cy="740156"/>
          </a:xfrm>
        </p:grpSpPr>
        <p:sp>
          <p:nvSpPr>
            <p:cNvPr id="169" name="Rounded Rectangle 188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0" name="Group 189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71" name="Rectangle 190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2" name="Rectangle 191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3" name="Rectangle 192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4" name="Rectangle 193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75" name="Group 294"/>
          <p:cNvGrpSpPr/>
          <p:nvPr/>
        </p:nvGrpSpPr>
        <p:grpSpPr>
          <a:xfrm>
            <a:off x="1883798" y="3741068"/>
            <a:ext cx="253973" cy="525832"/>
            <a:chOff x="3223553" y="3001206"/>
            <a:chExt cx="476655" cy="740156"/>
          </a:xfrm>
        </p:grpSpPr>
        <p:sp>
          <p:nvSpPr>
            <p:cNvPr id="176" name="Rounded Rectangle 295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7" name="Group 296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78" name="Rectangle 297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9" name="Rectangle 298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0" name="Rectangle 299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1" name="Rectangle 300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82" name="Group 301"/>
          <p:cNvGrpSpPr/>
          <p:nvPr/>
        </p:nvGrpSpPr>
        <p:grpSpPr>
          <a:xfrm>
            <a:off x="2342533" y="3741068"/>
            <a:ext cx="253973" cy="525832"/>
            <a:chOff x="3223553" y="3001206"/>
            <a:chExt cx="476655" cy="740156"/>
          </a:xfrm>
        </p:grpSpPr>
        <p:sp>
          <p:nvSpPr>
            <p:cNvPr id="183" name="Rounded Rectangle 302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4" name="Group 303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85" name="Rectangle 304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6" name="Rectangle 305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7" name="Rectangle 306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8" name="Rectangle 307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189" name="Straight Arrow Connector 218"/>
          <p:cNvCxnSpPr/>
          <p:nvPr/>
        </p:nvCxnSpPr>
        <p:spPr>
          <a:xfrm>
            <a:off x="5504813" y="2409746"/>
            <a:ext cx="699096" cy="1"/>
          </a:xfrm>
          <a:prstGeom prst="straightConnector1">
            <a:avLst/>
          </a:prstGeom>
          <a:ln>
            <a:gradFill>
              <a:gsLst>
                <a:gs pos="0">
                  <a:srgbClr val="0070C0">
                    <a:alpha val="0"/>
                  </a:srgbClr>
                </a:gs>
                <a:gs pos="37000">
                  <a:srgbClr val="0070C0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Arrow Connector 220"/>
          <p:cNvCxnSpPr/>
          <p:nvPr/>
        </p:nvCxnSpPr>
        <p:spPr>
          <a:xfrm rot="10800000">
            <a:off x="5572812" y="4233743"/>
            <a:ext cx="706098" cy="1"/>
          </a:xfrm>
          <a:prstGeom prst="straightConnector1">
            <a:avLst/>
          </a:prstGeom>
          <a:ln>
            <a:gradFill>
              <a:gsLst>
                <a:gs pos="0">
                  <a:schemeClr val="tx2">
                    <a:alpha val="0"/>
                  </a:schemeClr>
                </a:gs>
                <a:gs pos="37000">
                  <a:schemeClr val="tx2"/>
                </a:gs>
              </a:gsLst>
              <a:lin ang="0" scaled="0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Group 942"/>
          <p:cNvGrpSpPr/>
          <p:nvPr/>
        </p:nvGrpSpPr>
        <p:grpSpPr>
          <a:xfrm>
            <a:off x="7652188" y="3055080"/>
            <a:ext cx="253973" cy="525832"/>
            <a:chOff x="3223553" y="3001206"/>
            <a:chExt cx="476655" cy="740156"/>
          </a:xfrm>
        </p:grpSpPr>
        <p:sp>
          <p:nvSpPr>
            <p:cNvPr id="192" name="Rounded Rectangle 957"/>
            <p:cNvSpPr/>
            <p:nvPr/>
          </p:nvSpPr>
          <p:spPr>
            <a:xfrm>
              <a:off x="3223553" y="3001206"/>
              <a:ext cx="476655" cy="740156"/>
            </a:xfrm>
            <a:prstGeom prst="roundRect">
              <a:avLst>
                <a:gd name="adj" fmla="val 9535"/>
              </a:avLst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85000"/>
                    <a:lumOff val="15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bg2"/>
                  </a:gs>
                  <a:gs pos="100000">
                    <a:schemeClr val="bg2">
                      <a:lumMod val="75000"/>
                    </a:schemeClr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93" name="Group 958"/>
            <p:cNvGrpSpPr/>
            <p:nvPr/>
          </p:nvGrpSpPr>
          <p:grpSpPr>
            <a:xfrm>
              <a:off x="3266141" y="3059251"/>
              <a:ext cx="391479" cy="624068"/>
              <a:chOff x="3272209" y="3069966"/>
              <a:chExt cx="391479" cy="339136"/>
            </a:xfrm>
          </p:grpSpPr>
          <p:sp>
            <p:nvSpPr>
              <p:cNvPr id="194" name="Rectangle 959"/>
              <p:cNvSpPr/>
              <p:nvPr/>
            </p:nvSpPr>
            <p:spPr>
              <a:xfrm>
                <a:off x="3272209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5" name="Rectangle 960"/>
              <p:cNvSpPr/>
              <p:nvPr/>
            </p:nvSpPr>
            <p:spPr>
              <a:xfrm>
                <a:off x="3374473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6" name="Rectangle 961"/>
              <p:cNvSpPr/>
              <p:nvPr/>
            </p:nvSpPr>
            <p:spPr>
              <a:xfrm>
                <a:off x="3476737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7" name="Rectangle 962"/>
              <p:cNvSpPr/>
              <p:nvPr/>
            </p:nvSpPr>
            <p:spPr>
              <a:xfrm>
                <a:off x="3579001" y="3069966"/>
                <a:ext cx="84687" cy="339136"/>
              </a:xfrm>
              <a:prstGeom prst="rect">
                <a:avLst/>
              </a:prstGeom>
              <a:gradFill>
                <a:gsLst>
                  <a:gs pos="0">
                    <a:schemeClr val="tx2"/>
                  </a:gs>
                  <a:gs pos="100000">
                    <a:schemeClr val="tx2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98" name="Title 1"/>
          <p:cNvSpPr txBox="1">
            <a:spLocks/>
          </p:cNvSpPr>
          <p:nvPr/>
        </p:nvSpPr>
        <p:spPr bwMode="auto">
          <a:xfrm>
            <a:off x="4741967" y="6081114"/>
            <a:ext cx="3574449" cy="32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97" tIns="38098" rIns="76197" bIns="38098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7619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chemeClr val="tx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(b) With Dynamic Parallelism</a:t>
            </a:r>
          </a:p>
        </p:txBody>
      </p:sp>
      <p:sp>
        <p:nvSpPr>
          <p:cNvPr id="199" name="Title 1"/>
          <p:cNvSpPr txBox="1">
            <a:spLocks/>
          </p:cNvSpPr>
          <p:nvPr/>
        </p:nvSpPr>
        <p:spPr bwMode="auto">
          <a:xfrm>
            <a:off x="838932" y="6081114"/>
            <a:ext cx="2979313" cy="56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6197" tIns="38098" rIns="76197" bIns="38098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7619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i="1" kern="0" dirty="0">
                <a:solidFill>
                  <a:schemeClr val="tx1">
                    <a:lumMod val="95000"/>
                  </a:schemeClr>
                </a:solidFill>
                <a:latin typeface="+mj-lt"/>
                <a:ea typeface="+mj-ea"/>
                <a:cs typeface="+mj-cs"/>
              </a:rPr>
              <a:t>(a) Without Dynamic Parallelism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D6D0B9E-BC26-254A-ADFA-08601A8FC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Kernel Launch with/without DP </a:t>
            </a:r>
          </a:p>
        </p:txBody>
      </p:sp>
      <p:sp>
        <p:nvSpPr>
          <p:cNvPr id="200" name="Slide Number Placeholder 3">
            <a:extLst>
              <a:ext uri="{FF2B5EF4-FFF2-40B4-BE49-F238E27FC236}">
                <a16:creationId xmlns:a16="http://schemas.microsoft.com/office/drawing/2014/main" id="{4BF03390-277C-CA47-9726-952C03E1EC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44732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TextBox 878"/>
          <p:cNvSpPr txBox="1"/>
          <p:nvPr/>
        </p:nvSpPr>
        <p:spPr>
          <a:xfrm>
            <a:off x="51181" y="2156655"/>
            <a:ext cx="2997592" cy="2439143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Problems: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Many kernels incur too much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launch overhead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Fine-grain kernels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underutilize the GPU resources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06200" y="1936086"/>
            <a:ext cx="5937148" cy="2668265"/>
            <a:chOff x="4141599" y="1438966"/>
            <a:chExt cx="7916198" cy="3556760"/>
          </a:xfrm>
        </p:grpSpPr>
        <p:grpSp>
          <p:nvGrpSpPr>
            <p:cNvPr id="140" name="Group 139"/>
            <p:cNvGrpSpPr/>
            <p:nvPr/>
          </p:nvGrpSpPr>
          <p:grpSpPr>
            <a:xfrm>
              <a:off x="4141599" y="1438966"/>
              <a:ext cx="2620016" cy="693933"/>
              <a:chOff x="5097958" y="1438966"/>
              <a:chExt cx="2620016" cy="693933"/>
            </a:xfrm>
          </p:grpSpPr>
          <p:sp>
            <p:nvSpPr>
              <p:cNvPr id="141" name="Rectangle 140"/>
              <p:cNvSpPr/>
              <p:nvPr/>
            </p:nvSpPr>
            <p:spPr>
              <a:xfrm>
                <a:off x="5097958" y="1438966"/>
                <a:ext cx="2620016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142" name="Group 141"/>
              <p:cNvGrpSpPr/>
              <p:nvPr/>
            </p:nvGrpSpPr>
            <p:grpSpPr>
              <a:xfrm>
                <a:off x="5158129" y="1487168"/>
                <a:ext cx="2499675" cy="597528"/>
                <a:chOff x="5152330" y="1487169"/>
                <a:chExt cx="2499675" cy="597528"/>
              </a:xfrm>
            </p:grpSpPr>
            <p:grpSp>
              <p:nvGrpSpPr>
                <p:cNvPr id="143" name="Group 142"/>
                <p:cNvGrpSpPr/>
                <p:nvPr/>
              </p:nvGrpSpPr>
              <p:grpSpPr>
                <a:xfrm>
                  <a:off x="5152330" y="1487169"/>
                  <a:ext cx="597530" cy="597528"/>
                  <a:chOff x="4466259" y="1638649"/>
                  <a:chExt cx="1060855" cy="1060852"/>
                </a:xfrm>
              </p:grpSpPr>
              <p:sp>
                <p:nvSpPr>
                  <p:cNvPr id="178" name="Rectangle 177"/>
                  <p:cNvSpPr/>
                  <p:nvPr/>
                </p:nvSpPr>
                <p:spPr>
                  <a:xfrm>
                    <a:off x="4466259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9" name="Rectangle 178"/>
                  <p:cNvSpPr/>
                  <p:nvPr/>
                </p:nvSpPr>
                <p:spPr>
                  <a:xfrm>
                    <a:off x="4617793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0" name="Rectangle 179"/>
                  <p:cNvSpPr/>
                  <p:nvPr/>
                </p:nvSpPr>
                <p:spPr>
                  <a:xfrm>
                    <a:off x="4785698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1" name="Rectangle 180"/>
                  <p:cNvSpPr/>
                  <p:nvPr/>
                </p:nvSpPr>
                <p:spPr>
                  <a:xfrm>
                    <a:off x="512607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2" name="Rectangle 181"/>
                  <p:cNvSpPr/>
                  <p:nvPr/>
                </p:nvSpPr>
                <p:spPr>
                  <a:xfrm>
                    <a:off x="529398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3" name="Rectangle 182"/>
                  <p:cNvSpPr/>
                  <p:nvPr/>
                </p:nvSpPr>
                <p:spPr>
                  <a:xfrm>
                    <a:off x="4518545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4" name="Rectangle 183"/>
                  <p:cNvSpPr/>
                  <p:nvPr/>
                </p:nvSpPr>
                <p:spPr>
                  <a:xfrm>
                    <a:off x="502682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44" name="Group 143"/>
                <p:cNvGrpSpPr/>
                <p:nvPr/>
              </p:nvGrpSpPr>
              <p:grpSpPr>
                <a:xfrm>
                  <a:off x="5786379" y="1487169"/>
                  <a:ext cx="597530" cy="597528"/>
                  <a:chOff x="5583271" y="1638649"/>
                  <a:chExt cx="1060855" cy="1060852"/>
                </a:xfrm>
              </p:grpSpPr>
              <p:sp>
                <p:nvSpPr>
                  <p:cNvPr id="171" name="Rectangle 170"/>
                  <p:cNvSpPr/>
                  <p:nvPr/>
                </p:nvSpPr>
                <p:spPr>
                  <a:xfrm>
                    <a:off x="5583271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2" name="Rectangle 171"/>
                  <p:cNvSpPr/>
                  <p:nvPr/>
                </p:nvSpPr>
                <p:spPr>
                  <a:xfrm>
                    <a:off x="573480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3" name="Rectangle 172"/>
                  <p:cNvSpPr/>
                  <p:nvPr/>
                </p:nvSpPr>
                <p:spPr>
                  <a:xfrm>
                    <a:off x="590271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4" name="Rectangle 173"/>
                  <p:cNvSpPr/>
                  <p:nvPr/>
                </p:nvSpPr>
                <p:spPr>
                  <a:xfrm>
                    <a:off x="6243087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5" name="Rectangle 174"/>
                  <p:cNvSpPr/>
                  <p:nvPr/>
                </p:nvSpPr>
                <p:spPr>
                  <a:xfrm>
                    <a:off x="6410992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6" name="Rectangle 175"/>
                  <p:cNvSpPr/>
                  <p:nvPr/>
                </p:nvSpPr>
                <p:spPr>
                  <a:xfrm>
                    <a:off x="563555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7" name="Rectangle 176"/>
                  <p:cNvSpPr/>
                  <p:nvPr/>
                </p:nvSpPr>
                <p:spPr>
                  <a:xfrm>
                    <a:off x="6143839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50" name="Group 149"/>
                <p:cNvGrpSpPr/>
                <p:nvPr/>
              </p:nvGrpSpPr>
              <p:grpSpPr>
                <a:xfrm>
                  <a:off x="6420427" y="1487169"/>
                  <a:ext cx="597530" cy="597528"/>
                  <a:chOff x="4466259" y="1638649"/>
                  <a:chExt cx="1060855" cy="1060852"/>
                </a:xfrm>
              </p:grpSpPr>
              <p:sp>
                <p:nvSpPr>
                  <p:cNvPr id="162" name="Rectangle 161"/>
                  <p:cNvSpPr/>
                  <p:nvPr/>
                </p:nvSpPr>
                <p:spPr>
                  <a:xfrm>
                    <a:off x="4466259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4" name="Rectangle 163"/>
                  <p:cNvSpPr/>
                  <p:nvPr/>
                </p:nvSpPr>
                <p:spPr>
                  <a:xfrm>
                    <a:off x="4617793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5" name="Rectangle 164"/>
                  <p:cNvSpPr/>
                  <p:nvPr/>
                </p:nvSpPr>
                <p:spPr>
                  <a:xfrm>
                    <a:off x="4785698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6" name="Rectangle 165"/>
                  <p:cNvSpPr/>
                  <p:nvPr/>
                </p:nvSpPr>
                <p:spPr>
                  <a:xfrm>
                    <a:off x="512607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8" name="Rectangle 167"/>
                  <p:cNvSpPr/>
                  <p:nvPr/>
                </p:nvSpPr>
                <p:spPr>
                  <a:xfrm>
                    <a:off x="529398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9" name="Rectangle 168"/>
                  <p:cNvSpPr/>
                  <p:nvPr/>
                </p:nvSpPr>
                <p:spPr>
                  <a:xfrm>
                    <a:off x="4518545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0" name="Rectangle 169"/>
                  <p:cNvSpPr/>
                  <p:nvPr/>
                </p:nvSpPr>
                <p:spPr>
                  <a:xfrm>
                    <a:off x="502682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51" name="Group 150"/>
                <p:cNvGrpSpPr/>
                <p:nvPr/>
              </p:nvGrpSpPr>
              <p:grpSpPr>
                <a:xfrm>
                  <a:off x="7054475" y="1487169"/>
                  <a:ext cx="597530" cy="597528"/>
                  <a:chOff x="5583271" y="1638649"/>
                  <a:chExt cx="1060855" cy="1060852"/>
                </a:xfrm>
              </p:grpSpPr>
              <p:sp>
                <p:nvSpPr>
                  <p:cNvPr id="152" name="Rectangle 151"/>
                  <p:cNvSpPr/>
                  <p:nvPr/>
                </p:nvSpPr>
                <p:spPr>
                  <a:xfrm>
                    <a:off x="5583271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4" name="Rectangle 153"/>
                  <p:cNvSpPr/>
                  <p:nvPr/>
                </p:nvSpPr>
                <p:spPr>
                  <a:xfrm>
                    <a:off x="573480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5" name="Rectangle 154"/>
                  <p:cNvSpPr/>
                  <p:nvPr/>
                </p:nvSpPr>
                <p:spPr>
                  <a:xfrm>
                    <a:off x="590271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7" name="Rectangle 156"/>
                  <p:cNvSpPr/>
                  <p:nvPr/>
                </p:nvSpPr>
                <p:spPr>
                  <a:xfrm>
                    <a:off x="6243087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58" name="Rectangle 157"/>
                  <p:cNvSpPr/>
                  <p:nvPr/>
                </p:nvSpPr>
                <p:spPr>
                  <a:xfrm>
                    <a:off x="6410992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0" name="Rectangle 159"/>
                  <p:cNvSpPr/>
                  <p:nvPr/>
                </p:nvSpPr>
                <p:spPr>
                  <a:xfrm>
                    <a:off x="563555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1" name="Rectangle 160"/>
                  <p:cNvSpPr/>
                  <p:nvPr/>
                </p:nvSpPr>
                <p:spPr>
                  <a:xfrm>
                    <a:off x="6143839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85" name="Group 184"/>
            <p:cNvGrpSpPr/>
            <p:nvPr/>
          </p:nvGrpSpPr>
          <p:grpSpPr>
            <a:xfrm>
              <a:off x="4141599" y="2876641"/>
              <a:ext cx="7916198" cy="693933"/>
              <a:chOff x="4141599" y="2876641"/>
              <a:chExt cx="7916198" cy="693933"/>
            </a:xfrm>
          </p:grpSpPr>
          <p:sp>
            <p:nvSpPr>
              <p:cNvPr id="186" name="Rectangle 185"/>
              <p:cNvSpPr/>
              <p:nvPr/>
            </p:nvSpPr>
            <p:spPr>
              <a:xfrm>
                <a:off x="4141599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187" name="Group 186"/>
              <p:cNvGrpSpPr/>
              <p:nvPr/>
            </p:nvGrpSpPr>
            <p:grpSpPr>
              <a:xfrm>
                <a:off x="4202059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73" name="Rectangle 272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Rectangle 273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Rectangle 275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7" name="Rectangle 276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Rectangle 277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9" name="Rectangle 278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8" name="Group 187"/>
              <p:cNvGrpSpPr/>
              <p:nvPr/>
            </p:nvGrpSpPr>
            <p:grpSpPr>
              <a:xfrm>
                <a:off x="4836107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66" name="Rectangle 265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7" name="Rectangle 266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8" name="Rectangle 267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9" name="Rectangle 268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0" name="Rectangle 269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Rectangle 270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Rectangle 271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9" name="Group 188"/>
              <p:cNvGrpSpPr/>
              <p:nvPr/>
            </p:nvGrpSpPr>
            <p:grpSpPr>
              <a:xfrm>
                <a:off x="5639486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59" name="Rectangle 258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0" name="Rectangle 259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1" name="Rectangle 260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2" name="Rectangle 261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3" name="Rectangle 262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4" name="Rectangle 263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5" name="Rectangle 264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0" name="Group 189"/>
              <p:cNvGrpSpPr/>
              <p:nvPr/>
            </p:nvGrpSpPr>
            <p:grpSpPr>
              <a:xfrm>
                <a:off x="6442864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52" name="Rectangle 251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Rectangle 252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Rectangle 253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Rectangle 254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Rectangle 255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7" name="Rectangle 256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8" name="Rectangle 257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1" name="Group 190"/>
              <p:cNvGrpSpPr/>
              <p:nvPr/>
            </p:nvGrpSpPr>
            <p:grpSpPr>
              <a:xfrm>
                <a:off x="7246242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45" name="Rectangle 244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6" name="Rectangle 245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7" name="Rectangle 246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8" name="Rectangle 247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9" name="Rectangle 248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0" name="Rectangle 249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51" name="Rectangle 250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2" name="Group 191"/>
              <p:cNvGrpSpPr/>
              <p:nvPr/>
            </p:nvGrpSpPr>
            <p:grpSpPr>
              <a:xfrm>
                <a:off x="7880291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38" name="Rectangle 237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9" name="Rectangle 238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0" name="Rectangle 239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1" name="Rectangle 240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2" name="Rectangle 241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3" name="Rectangle 242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44" name="Rectangle 243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3" name="Group 192"/>
              <p:cNvGrpSpPr/>
              <p:nvPr/>
            </p:nvGrpSpPr>
            <p:grpSpPr>
              <a:xfrm>
                <a:off x="8700605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31" name="Rectangle 23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Rectangle 23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Rectangle 23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Rectangle 23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Rectangle 23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6" name="Rectangle 23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7" name="Rectangle 23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4" name="Group 193"/>
              <p:cNvGrpSpPr/>
              <p:nvPr/>
            </p:nvGrpSpPr>
            <p:grpSpPr>
              <a:xfrm>
                <a:off x="9334885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24" name="Rectangle 223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Rectangle 225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ectangle 227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Rectangle 228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Rectangle 229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5" name="Group 194"/>
              <p:cNvGrpSpPr/>
              <p:nvPr/>
            </p:nvGrpSpPr>
            <p:grpSpPr>
              <a:xfrm>
                <a:off x="10138263" y="2923476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17" name="Rectangle 216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9" name="Rectangle 218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6" name="Group 195"/>
              <p:cNvGrpSpPr/>
              <p:nvPr/>
            </p:nvGrpSpPr>
            <p:grpSpPr>
              <a:xfrm>
                <a:off x="10772312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10" name="Rectangle 209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Rectangle 210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2" name="Rectangle 211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Rectangle 212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Rectangle 213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Rectangle 214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97" name="Group 196"/>
              <p:cNvGrpSpPr/>
              <p:nvPr/>
            </p:nvGrpSpPr>
            <p:grpSpPr>
              <a:xfrm>
                <a:off x="11406362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03" name="Rectangle 202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5" name="Rectangle 204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Rectangle 207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Rectangle 208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98" name="Rectangle 197"/>
              <p:cNvSpPr/>
              <p:nvPr/>
            </p:nvSpPr>
            <p:spPr>
              <a:xfrm>
                <a:off x="7184653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99" name="Rectangle 198"/>
              <p:cNvSpPr/>
              <p:nvPr/>
            </p:nvSpPr>
            <p:spPr>
              <a:xfrm>
                <a:off x="5593283" y="2876641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00" name="Rectangle 199"/>
              <p:cNvSpPr/>
              <p:nvPr/>
            </p:nvSpPr>
            <p:spPr>
              <a:xfrm>
                <a:off x="6398043" y="2876641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01" name="Rectangle 200"/>
              <p:cNvSpPr/>
              <p:nvPr/>
            </p:nvSpPr>
            <p:spPr>
              <a:xfrm>
                <a:off x="8647904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02" name="Rectangle 201"/>
              <p:cNvSpPr/>
              <p:nvPr/>
            </p:nvSpPr>
            <p:spPr>
              <a:xfrm>
                <a:off x="10087689" y="2876641"/>
                <a:ext cx="197010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280" name="Group 279"/>
            <p:cNvGrpSpPr/>
            <p:nvPr/>
          </p:nvGrpSpPr>
          <p:grpSpPr>
            <a:xfrm>
              <a:off x="4310104" y="2015751"/>
              <a:ext cx="6762639" cy="860890"/>
              <a:chOff x="4310104" y="2015751"/>
              <a:chExt cx="6762639" cy="860890"/>
            </a:xfrm>
          </p:grpSpPr>
          <p:cxnSp>
            <p:nvCxnSpPr>
              <p:cNvPr id="281" name="Straight Arrow Connector 280"/>
              <p:cNvCxnSpPr>
                <a:stCxn id="179" idx="2"/>
                <a:endCxn id="186" idx="0"/>
              </p:cNvCxnSpPr>
              <p:nvPr/>
            </p:nvCxnSpPr>
            <p:spPr>
              <a:xfrm>
                <a:off x="4310104" y="2015751"/>
                <a:ext cx="503579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2" name="Straight Arrow Connector 281"/>
              <p:cNvCxnSpPr>
                <a:stCxn id="180" idx="2"/>
                <a:endCxn id="199" idx="0"/>
              </p:cNvCxnSpPr>
              <p:nvPr/>
            </p:nvCxnSpPr>
            <p:spPr>
              <a:xfrm>
                <a:off x="4404677" y="2015751"/>
                <a:ext cx="1531506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3" name="Straight Arrow Connector 282"/>
              <p:cNvCxnSpPr>
                <a:stCxn id="182" idx="2"/>
                <a:endCxn id="200" idx="0"/>
              </p:cNvCxnSpPr>
              <p:nvPr/>
            </p:nvCxnSpPr>
            <p:spPr>
              <a:xfrm>
                <a:off x="4690969" y="2015751"/>
                <a:ext cx="204997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4" name="Straight Arrow Connector 283"/>
              <p:cNvCxnSpPr>
                <a:stCxn id="174" idx="2"/>
                <a:endCxn id="198" idx="0"/>
              </p:cNvCxnSpPr>
              <p:nvPr/>
            </p:nvCxnSpPr>
            <p:spPr>
              <a:xfrm>
                <a:off x="5230444" y="2015751"/>
                <a:ext cx="2626293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5" name="Straight Arrow Connector 284"/>
              <p:cNvCxnSpPr>
                <a:stCxn id="154" idx="2"/>
                <a:endCxn id="202" idx="0"/>
              </p:cNvCxnSpPr>
              <p:nvPr/>
            </p:nvCxnSpPr>
            <p:spPr>
              <a:xfrm>
                <a:off x="6212249" y="2015751"/>
                <a:ext cx="486049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6" name="Straight Arrow Connector 285"/>
              <p:cNvCxnSpPr>
                <a:stCxn id="165" idx="2"/>
                <a:endCxn id="201" idx="0"/>
              </p:cNvCxnSpPr>
              <p:nvPr/>
            </p:nvCxnSpPr>
            <p:spPr>
              <a:xfrm>
                <a:off x="5672774" y="2015751"/>
                <a:ext cx="364721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87" name="Group 286"/>
            <p:cNvGrpSpPr/>
            <p:nvPr/>
          </p:nvGrpSpPr>
          <p:grpSpPr>
            <a:xfrm>
              <a:off x="4151743" y="4301793"/>
              <a:ext cx="7026088" cy="693933"/>
              <a:chOff x="4151743" y="4301793"/>
              <a:chExt cx="7026088" cy="693933"/>
            </a:xfrm>
          </p:grpSpPr>
          <p:sp>
            <p:nvSpPr>
              <p:cNvPr id="288" name="Rectangle 287"/>
              <p:cNvSpPr/>
              <p:nvPr/>
            </p:nvSpPr>
            <p:spPr>
              <a:xfrm>
                <a:off x="4997983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289" name="Group 288"/>
              <p:cNvGrpSpPr/>
              <p:nvPr/>
            </p:nvGrpSpPr>
            <p:grpSpPr>
              <a:xfrm>
                <a:off x="5058443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59" name="Rectangle 358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0" name="Rectangle 359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1" name="Rectangle 360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2" name="Rectangle 361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3" name="Rectangle 362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4" name="Rectangle 363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65" name="Rectangle 364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0" name="Group 289"/>
              <p:cNvGrpSpPr/>
              <p:nvPr/>
            </p:nvGrpSpPr>
            <p:grpSpPr>
              <a:xfrm>
                <a:off x="5692491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52" name="Rectangle 351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3" name="Rectangle 352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Rectangle 353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5" name="Rectangle 354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6" name="Rectangle 355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Rectangle 356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8" name="Rectangle 357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1" name="Group 290"/>
              <p:cNvGrpSpPr/>
              <p:nvPr/>
            </p:nvGrpSpPr>
            <p:grpSpPr>
              <a:xfrm>
                <a:off x="6599532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45" name="Rectangle 344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6" name="Rectangle 345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7" name="Rectangle 346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8" name="Rectangle 347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9" name="Rectangle 348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0" name="Rectangle 349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51" name="Rectangle 350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2" name="Group 291"/>
              <p:cNvGrpSpPr/>
              <p:nvPr/>
            </p:nvGrpSpPr>
            <p:grpSpPr>
              <a:xfrm>
                <a:off x="7482420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38" name="Rectangle 337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9" name="Rectangle 338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0" name="Rectangle 339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1" name="Rectangle 340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2" name="Rectangle 341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3" name="Rectangle 342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44" name="Rectangle 343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3" name="Group 292"/>
              <p:cNvGrpSpPr/>
              <p:nvPr/>
            </p:nvGrpSpPr>
            <p:grpSpPr>
              <a:xfrm>
                <a:off x="8116469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31" name="Rectangle 33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Rectangle 33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3" name="Rectangle 33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5" name="Rectangle 33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6" name="Rectangle 33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7" name="Rectangle 33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9016293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24" name="Rectangle 323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5" name="Rectangle 324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6" name="Rectangle 325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7" name="Rectangle 326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8" name="Rectangle 327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Rectangle 328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0" name="Rectangle 329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9650573" y="4348628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17" name="Rectangle 316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8" name="Rectangle 317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9" name="Rectangle 318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Rectangle 319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1" name="Rectangle 320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2" name="Rectangle 321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Rectangle 322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10533461" y="4348628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10" name="Rectangle 309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Rectangle 310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2" name="Rectangle 311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Rectangle 312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Rectangle 313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Rectangle 314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Rectangle 315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97" name="Rectangle 296"/>
              <p:cNvSpPr/>
              <p:nvPr/>
            </p:nvSpPr>
            <p:spPr>
              <a:xfrm>
                <a:off x="7420831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98" name="Rectangle 297"/>
              <p:cNvSpPr/>
              <p:nvPr/>
            </p:nvSpPr>
            <p:spPr>
              <a:xfrm>
                <a:off x="6554711" y="4301793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99" name="Rectangle 298"/>
              <p:cNvSpPr/>
              <p:nvPr/>
            </p:nvSpPr>
            <p:spPr>
              <a:xfrm>
                <a:off x="8963592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00" name="Rectangle 299"/>
              <p:cNvSpPr/>
              <p:nvPr/>
            </p:nvSpPr>
            <p:spPr>
              <a:xfrm>
                <a:off x="10482887" y="4301793"/>
                <a:ext cx="694944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301" name="Group 300"/>
              <p:cNvGrpSpPr/>
              <p:nvPr/>
            </p:nvGrpSpPr>
            <p:grpSpPr>
              <a:xfrm>
                <a:off x="4197946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03" name="Rectangle 302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Rectangle 303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Rectangle 304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Rectangle 305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Rectangle 306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Rectangle 307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9" name="Rectangle 308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2" name="Rectangle 301"/>
              <p:cNvSpPr/>
              <p:nvPr/>
            </p:nvSpPr>
            <p:spPr>
              <a:xfrm>
                <a:off x="4151743" y="4301793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66" name="Group 365"/>
            <p:cNvGrpSpPr/>
            <p:nvPr/>
          </p:nvGrpSpPr>
          <p:grpSpPr>
            <a:xfrm>
              <a:off x="4494643" y="3452057"/>
              <a:ext cx="6386003" cy="849736"/>
              <a:chOff x="4564220" y="1788555"/>
              <a:chExt cx="6386003" cy="849736"/>
            </a:xfrm>
          </p:grpSpPr>
          <p:cxnSp>
            <p:nvCxnSpPr>
              <p:cNvPr id="367" name="Straight Arrow Connector 366"/>
              <p:cNvCxnSpPr>
                <a:stCxn id="276" idx="2"/>
                <a:endCxn id="302" idx="0"/>
              </p:cNvCxnSpPr>
              <p:nvPr/>
            </p:nvCxnSpPr>
            <p:spPr>
              <a:xfrm flipH="1">
                <a:off x="4564220" y="1789261"/>
                <a:ext cx="102041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8" name="Straight Arrow Connector 367"/>
              <p:cNvCxnSpPr>
                <a:stCxn id="267" idx="2"/>
                <a:endCxn id="288" idx="0"/>
              </p:cNvCxnSpPr>
              <p:nvPr/>
            </p:nvCxnSpPr>
            <p:spPr>
              <a:xfrm>
                <a:off x="5014018" y="1789261"/>
                <a:ext cx="725626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9" name="Straight Arrow Connector 368"/>
              <p:cNvCxnSpPr>
                <a:stCxn id="261" idx="2"/>
                <a:endCxn id="298" idx="0"/>
              </p:cNvCxnSpPr>
              <p:nvPr/>
            </p:nvCxnSpPr>
            <p:spPr>
              <a:xfrm>
                <a:off x="5911970" y="1789261"/>
                <a:ext cx="1055218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0" name="Straight Arrow Connector 369"/>
              <p:cNvCxnSpPr>
                <a:stCxn id="256" idx="2"/>
                <a:endCxn id="297" idx="0"/>
              </p:cNvCxnSpPr>
              <p:nvPr/>
            </p:nvCxnSpPr>
            <p:spPr>
              <a:xfrm>
                <a:off x="7001640" y="1789261"/>
                <a:ext cx="1160852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1" name="Straight Arrow Connector 370"/>
              <p:cNvCxnSpPr>
                <a:stCxn id="211" idx="2"/>
                <a:endCxn id="300" idx="0"/>
              </p:cNvCxnSpPr>
              <p:nvPr/>
            </p:nvCxnSpPr>
            <p:spPr>
              <a:xfrm flipH="1">
                <a:off x="10899936" y="1788555"/>
                <a:ext cx="50287" cy="849736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2" name="Straight Arrow Connector 371"/>
              <p:cNvCxnSpPr>
                <a:stCxn id="225" idx="2"/>
                <a:endCxn id="299" idx="0"/>
              </p:cNvCxnSpPr>
              <p:nvPr/>
            </p:nvCxnSpPr>
            <p:spPr>
              <a:xfrm>
                <a:off x="9512796" y="1788555"/>
                <a:ext cx="192457" cy="849736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73" name="Título 1">
            <a:extLst>
              <a:ext uri="{FF2B5EF4-FFF2-40B4-BE49-F238E27FC236}">
                <a16:creationId xmlns:a16="http://schemas.microsoft.com/office/drawing/2014/main" id="{93D1A5CE-89F4-4C43-B3C5-E699064A8665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Motivation: Launch Overhead (I)</a:t>
            </a:r>
          </a:p>
        </p:txBody>
      </p:sp>
      <p:sp>
        <p:nvSpPr>
          <p:cNvPr id="374" name="Slide Number Placeholder 3">
            <a:extLst>
              <a:ext uri="{FF2B5EF4-FFF2-40B4-BE49-F238E27FC236}">
                <a16:creationId xmlns:a16="http://schemas.microsoft.com/office/drawing/2014/main" id="{6D0E546C-C3E9-D443-B845-EB16A38905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25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Motivation: Launch Overhead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28592"/>
          </a:xfrm>
        </p:spPr>
        <p:txBody>
          <a:bodyPr>
            <a:normAutofit/>
          </a:bodyPr>
          <a:lstStyle/>
          <a:p>
            <a:r>
              <a:rPr lang="en-US" dirty="0"/>
              <a:t>Non-trivial overhead of device-side kernel launching </a:t>
            </a:r>
          </a:p>
          <a:p>
            <a:pPr lvl="1"/>
            <a:r>
              <a:rPr lang="en-US" dirty="0"/>
              <a:t>Parameter allocation, launch command, dispatch kernel</a:t>
            </a:r>
          </a:p>
          <a:p>
            <a:pPr lvl="1"/>
            <a:r>
              <a:rPr lang="en-US" dirty="0"/>
              <a:t>Pending kernels, suspended parents</a:t>
            </a:r>
          </a:p>
          <a:p>
            <a:r>
              <a:rPr lang="en-US" dirty="0"/>
              <a:t>Ideal CDP vs. Actual CDP (speedup over non-CDP versions)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sz="1200" dirty="0"/>
          </a:p>
          <a:p>
            <a:pPr marL="457200" lvl="1" indent="0">
              <a:buNone/>
            </a:pPr>
            <a:endParaRPr lang="en-US" sz="12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303" y="2708920"/>
            <a:ext cx="6613395" cy="345638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07C5131-0B31-6F4B-913C-757C4B66A44D}"/>
              </a:ext>
            </a:extLst>
          </p:cNvPr>
          <p:cNvSpPr txBox="1"/>
          <p:nvPr/>
        </p:nvSpPr>
        <p:spPr>
          <a:xfrm>
            <a:off x="217918" y="6464369"/>
            <a:ext cx="81705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Wang et al., "Characterization and Analysis of Dynamic Parallelism in Unstructured GPU Applications," IISWC 2014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C2CCDF7-8A80-6F44-BEB4-B337DB9DE1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F88B6E-626C-7F44-A471-CFB2BFF2734B}"/>
              </a:ext>
            </a:extLst>
          </p:cNvPr>
          <p:cNvSpPr txBox="1"/>
          <p:nvPr/>
        </p:nvSpPr>
        <p:spPr>
          <a:xfrm>
            <a:off x="5415330" y="2636912"/>
            <a:ext cx="24633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CDP = CUDA Dynamic Parallelism</a:t>
            </a:r>
          </a:p>
        </p:txBody>
      </p:sp>
    </p:spTree>
    <p:extLst>
      <p:ext uri="{BB962C8B-B14F-4D97-AF65-F5344CB8AC3E}">
        <p14:creationId xmlns:p14="http://schemas.microsoft.com/office/powerpoint/2010/main" val="92442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TextBox 878"/>
          <p:cNvSpPr txBox="1"/>
          <p:nvPr/>
        </p:nvSpPr>
        <p:spPr>
          <a:xfrm>
            <a:off x="451304" y="2156654"/>
            <a:ext cx="2228455" cy="1762035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Proposed Solution: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Kernel Launch Aggregation</a:t>
            </a:r>
          </a:p>
        </p:txBody>
      </p:sp>
      <p:grpSp>
        <p:nvGrpSpPr>
          <p:cNvPr id="140" name="Group 139"/>
          <p:cNvGrpSpPr/>
          <p:nvPr/>
        </p:nvGrpSpPr>
        <p:grpSpPr>
          <a:xfrm>
            <a:off x="3106200" y="1936086"/>
            <a:ext cx="5937148" cy="2668265"/>
            <a:chOff x="4141599" y="1438966"/>
            <a:chExt cx="7916198" cy="3556760"/>
          </a:xfrm>
        </p:grpSpPr>
        <p:grpSp>
          <p:nvGrpSpPr>
            <p:cNvPr id="141" name="Group 140"/>
            <p:cNvGrpSpPr/>
            <p:nvPr/>
          </p:nvGrpSpPr>
          <p:grpSpPr>
            <a:xfrm>
              <a:off x="4141599" y="1438966"/>
              <a:ext cx="2620016" cy="693933"/>
              <a:chOff x="5097958" y="1438966"/>
              <a:chExt cx="2620016" cy="693933"/>
            </a:xfrm>
          </p:grpSpPr>
          <p:sp>
            <p:nvSpPr>
              <p:cNvPr id="340" name="Rectangle 339"/>
              <p:cNvSpPr/>
              <p:nvPr/>
            </p:nvSpPr>
            <p:spPr>
              <a:xfrm>
                <a:off x="5097958" y="1438966"/>
                <a:ext cx="2620016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341" name="Group 340"/>
              <p:cNvGrpSpPr/>
              <p:nvPr/>
            </p:nvGrpSpPr>
            <p:grpSpPr>
              <a:xfrm>
                <a:off x="5158129" y="1487168"/>
                <a:ext cx="2499675" cy="597528"/>
                <a:chOff x="5152330" y="1487169"/>
                <a:chExt cx="2499675" cy="597528"/>
              </a:xfrm>
            </p:grpSpPr>
            <p:grpSp>
              <p:nvGrpSpPr>
                <p:cNvPr id="342" name="Group 341"/>
                <p:cNvGrpSpPr/>
                <p:nvPr/>
              </p:nvGrpSpPr>
              <p:grpSpPr>
                <a:xfrm>
                  <a:off x="5152330" y="1487169"/>
                  <a:ext cx="597530" cy="597528"/>
                  <a:chOff x="4466259" y="1638649"/>
                  <a:chExt cx="1060855" cy="1060852"/>
                </a:xfrm>
              </p:grpSpPr>
              <p:sp>
                <p:nvSpPr>
                  <p:cNvPr id="367" name="Rectangle 366"/>
                  <p:cNvSpPr/>
                  <p:nvPr/>
                </p:nvSpPr>
                <p:spPr>
                  <a:xfrm>
                    <a:off x="4466259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8" name="Rectangle 367"/>
                  <p:cNvSpPr/>
                  <p:nvPr/>
                </p:nvSpPr>
                <p:spPr>
                  <a:xfrm>
                    <a:off x="4617793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9" name="Rectangle 368"/>
                  <p:cNvSpPr/>
                  <p:nvPr/>
                </p:nvSpPr>
                <p:spPr>
                  <a:xfrm>
                    <a:off x="4785698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0" name="Rectangle 369"/>
                  <p:cNvSpPr/>
                  <p:nvPr/>
                </p:nvSpPr>
                <p:spPr>
                  <a:xfrm>
                    <a:off x="512607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1" name="Rectangle 370"/>
                  <p:cNvSpPr/>
                  <p:nvPr/>
                </p:nvSpPr>
                <p:spPr>
                  <a:xfrm>
                    <a:off x="529398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2" name="Rectangle 371"/>
                  <p:cNvSpPr/>
                  <p:nvPr/>
                </p:nvSpPr>
                <p:spPr>
                  <a:xfrm>
                    <a:off x="4518545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3" name="Rectangle 372"/>
                  <p:cNvSpPr/>
                  <p:nvPr/>
                </p:nvSpPr>
                <p:spPr>
                  <a:xfrm>
                    <a:off x="502682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43" name="Group 342"/>
                <p:cNvGrpSpPr/>
                <p:nvPr/>
              </p:nvGrpSpPr>
              <p:grpSpPr>
                <a:xfrm>
                  <a:off x="5786379" y="1487169"/>
                  <a:ext cx="597530" cy="597528"/>
                  <a:chOff x="5583271" y="1638649"/>
                  <a:chExt cx="1060855" cy="1060852"/>
                </a:xfrm>
              </p:grpSpPr>
              <p:sp>
                <p:nvSpPr>
                  <p:cNvPr id="360" name="Rectangle 359"/>
                  <p:cNvSpPr/>
                  <p:nvPr/>
                </p:nvSpPr>
                <p:spPr>
                  <a:xfrm>
                    <a:off x="5583271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1" name="Rectangle 360"/>
                  <p:cNvSpPr/>
                  <p:nvPr/>
                </p:nvSpPr>
                <p:spPr>
                  <a:xfrm>
                    <a:off x="573480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2" name="Rectangle 361"/>
                  <p:cNvSpPr/>
                  <p:nvPr/>
                </p:nvSpPr>
                <p:spPr>
                  <a:xfrm>
                    <a:off x="590271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3" name="Rectangle 362"/>
                  <p:cNvSpPr/>
                  <p:nvPr/>
                </p:nvSpPr>
                <p:spPr>
                  <a:xfrm>
                    <a:off x="6243087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4" name="Rectangle 363"/>
                  <p:cNvSpPr/>
                  <p:nvPr/>
                </p:nvSpPr>
                <p:spPr>
                  <a:xfrm>
                    <a:off x="6410992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Rectangle 364"/>
                  <p:cNvSpPr/>
                  <p:nvPr/>
                </p:nvSpPr>
                <p:spPr>
                  <a:xfrm>
                    <a:off x="563555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6" name="Rectangle 365"/>
                  <p:cNvSpPr/>
                  <p:nvPr/>
                </p:nvSpPr>
                <p:spPr>
                  <a:xfrm>
                    <a:off x="6143839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44" name="Group 343"/>
                <p:cNvGrpSpPr/>
                <p:nvPr/>
              </p:nvGrpSpPr>
              <p:grpSpPr>
                <a:xfrm>
                  <a:off x="6420427" y="1487169"/>
                  <a:ext cx="597530" cy="597528"/>
                  <a:chOff x="4466259" y="1638649"/>
                  <a:chExt cx="1060855" cy="1060852"/>
                </a:xfrm>
              </p:grpSpPr>
              <p:sp>
                <p:nvSpPr>
                  <p:cNvPr id="353" name="Rectangle 352"/>
                  <p:cNvSpPr/>
                  <p:nvPr/>
                </p:nvSpPr>
                <p:spPr>
                  <a:xfrm>
                    <a:off x="4466259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4" name="Rectangle 353"/>
                  <p:cNvSpPr/>
                  <p:nvPr/>
                </p:nvSpPr>
                <p:spPr>
                  <a:xfrm>
                    <a:off x="4617793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5" name="Rectangle 354"/>
                  <p:cNvSpPr/>
                  <p:nvPr/>
                </p:nvSpPr>
                <p:spPr>
                  <a:xfrm>
                    <a:off x="4785698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6" name="Rectangle 355"/>
                  <p:cNvSpPr/>
                  <p:nvPr/>
                </p:nvSpPr>
                <p:spPr>
                  <a:xfrm>
                    <a:off x="512607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7" name="Rectangle 356"/>
                  <p:cNvSpPr/>
                  <p:nvPr/>
                </p:nvSpPr>
                <p:spPr>
                  <a:xfrm>
                    <a:off x="529398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8" name="Rectangle 357"/>
                  <p:cNvSpPr/>
                  <p:nvPr/>
                </p:nvSpPr>
                <p:spPr>
                  <a:xfrm>
                    <a:off x="4518545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9" name="Rectangle 358"/>
                  <p:cNvSpPr/>
                  <p:nvPr/>
                </p:nvSpPr>
                <p:spPr>
                  <a:xfrm>
                    <a:off x="502682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45" name="Group 344"/>
                <p:cNvGrpSpPr/>
                <p:nvPr/>
              </p:nvGrpSpPr>
              <p:grpSpPr>
                <a:xfrm>
                  <a:off x="7054475" y="1487169"/>
                  <a:ext cx="597530" cy="597528"/>
                  <a:chOff x="5583271" y="1638649"/>
                  <a:chExt cx="1060855" cy="1060852"/>
                </a:xfrm>
              </p:grpSpPr>
              <p:sp>
                <p:nvSpPr>
                  <p:cNvPr id="346" name="Rectangle 345"/>
                  <p:cNvSpPr/>
                  <p:nvPr/>
                </p:nvSpPr>
                <p:spPr>
                  <a:xfrm>
                    <a:off x="5583271" y="1638649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7" name="Rectangle 346"/>
                  <p:cNvSpPr/>
                  <p:nvPr/>
                </p:nvSpPr>
                <p:spPr>
                  <a:xfrm>
                    <a:off x="5734805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8" name="Rectangle 347"/>
                  <p:cNvSpPr/>
                  <p:nvPr/>
                </p:nvSpPr>
                <p:spPr>
                  <a:xfrm>
                    <a:off x="5902710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9" name="Rectangle 348"/>
                  <p:cNvSpPr/>
                  <p:nvPr/>
                </p:nvSpPr>
                <p:spPr>
                  <a:xfrm>
                    <a:off x="6243087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0" name="Rectangle 349"/>
                  <p:cNvSpPr/>
                  <p:nvPr/>
                </p:nvSpPr>
                <p:spPr>
                  <a:xfrm>
                    <a:off x="6410992" y="1761055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1" name="Rectangle 350"/>
                  <p:cNvSpPr/>
                  <p:nvPr/>
                </p:nvSpPr>
                <p:spPr>
                  <a:xfrm>
                    <a:off x="5635557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2" name="Rectangle 351"/>
                  <p:cNvSpPr/>
                  <p:nvPr/>
                </p:nvSpPr>
                <p:spPr>
                  <a:xfrm>
                    <a:off x="6143839" y="1693072"/>
                    <a:ext cx="448004" cy="952009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142" name="Group 141"/>
            <p:cNvGrpSpPr/>
            <p:nvPr/>
          </p:nvGrpSpPr>
          <p:grpSpPr>
            <a:xfrm>
              <a:off x="4141599" y="2876641"/>
              <a:ext cx="7916198" cy="693933"/>
              <a:chOff x="4141599" y="2876641"/>
              <a:chExt cx="7916198" cy="693933"/>
            </a:xfrm>
          </p:grpSpPr>
          <p:sp>
            <p:nvSpPr>
              <p:cNvPr id="246" name="Rectangle 245"/>
              <p:cNvSpPr/>
              <p:nvPr/>
            </p:nvSpPr>
            <p:spPr>
              <a:xfrm>
                <a:off x="4141599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247" name="Group 246"/>
              <p:cNvGrpSpPr/>
              <p:nvPr/>
            </p:nvGrpSpPr>
            <p:grpSpPr>
              <a:xfrm>
                <a:off x="4202059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33" name="Rectangle 332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4" name="Rectangle 333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5" name="Rectangle 334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6" name="Rectangle 335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7" name="Rectangle 336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8" name="Rectangle 337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9" name="Rectangle 338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8" name="Group 247"/>
              <p:cNvGrpSpPr/>
              <p:nvPr/>
            </p:nvGrpSpPr>
            <p:grpSpPr>
              <a:xfrm>
                <a:off x="4836107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26" name="Rectangle 325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7" name="Rectangle 326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8" name="Rectangle 327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Rectangle 328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0" name="Rectangle 329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1" name="Rectangle 330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Rectangle 331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49" name="Group 248"/>
              <p:cNvGrpSpPr/>
              <p:nvPr/>
            </p:nvGrpSpPr>
            <p:grpSpPr>
              <a:xfrm>
                <a:off x="5639486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19" name="Rectangle 318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Rectangle 319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1" name="Rectangle 320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2" name="Rectangle 321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Rectangle 322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4" name="Rectangle 323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25" name="Rectangle 324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0" name="Group 249"/>
              <p:cNvGrpSpPr/>
              <p:nvPr/>
            </p:nvGrpSpPr>
            <p:grpSpPr>
              <a:xfrm>
                <a:off x="6442864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312" name="Rectangle 311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Rectangle 312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Rectangle 313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Rectangle 314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Rectangle 315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Rectangle 316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8" name="Rectangle 317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1" name="Group 250"/>
              <p:cNvGrpSpPr/>
              <p:nvPr/>
            </p:nvGrpSpPr>
            <p:grpSpPr>
              <a:xfrm>
                <a:off x="7246242" y="2924182"/>
                <a:ext cx="597530" cy="597527"/>
                <a:chOff x="4466259" y="1638649"/>
                <a:chExt cx="1060855" cy="1060852"/>
              </a:xfrm>
            </p:grpSpPr>
            <p:sp>
              <p:nvSpPr>
                <p:cNvPr id="305" name="Rectangle 304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Rectangle 305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Rectangle 306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Rectangle 307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9" name="Rectangle 308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0" name="Rectangle 309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Rectangle 310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2" name="Group 251"/>
              <p:cNvGrpSpPr/>
              <p:nvPr/>
            </p:nvGrpSpPr>
            <p:grpSpPr>
              <a:xfrm>
                <a:off x="7880291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98" name="Rectangle 297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Rectangle 298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Rectangle 299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Rectangle 300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2" name="Rectangle 301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Rectangle 302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Rectangle 303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3" name="Group 252"/>
              <p:cNvGrpSpPr/>
              <p:nvPr/>
            </p:nvGrpSpPr>
            <p:grpSpPr>
              <a:xfrm>
                <a:off x="8700605" y="2924182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91" name="Rectangle 29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2" name="Rectangle 29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Rectangle 29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6" name="Rectangle 29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7" name="Rectangle 29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4" name="Group 253"/>
              <p:cNvGrpSpPr/>
              <p:nvPr/>
            </p:nvGrpSpPr>
            <p:grpSpPr>
              <a:xfrm>
                <a:off x="9334885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84" name="Rectangle 283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5" name="Rectangle 284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6" name="Rectangle 285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7" name="Rectangle 286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8" name="Rectangle 287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9" name="Rectangle 288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0" name="Rectangle 289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5" name="Group 254"/>
              <p:cNvGrpSpPr/>
              <p:nvPr/>
            </p:nvGrpSpPr>
            <p:grpSpPr>
              <a:xfrm>
                <a:off x="10138263" y="2923476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77" name="Rectangle 276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8" name="Rectangle 277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9" name="Rectangle 278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0" name="Rectangle 279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1" name="Rectangle 280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2" name="Rectangle 281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3" name="Rectangle 282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6" name="Group 255"/>
              <p:cNvGrpSpPr/>
              <p:nvPr/>
            </p:nvGrpSpPr>
            <p:grpSpPr>
              <a:xfrm>
                <a:off x="10772312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70" name="Rectangle 269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1" name="Rectangle 270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2" name="Rectangle 271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3" name="Rectangle 272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4" name="Rectangle 273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76" name="Rectangle 275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7" name="Group 256"/>
              <p:cNvGrpSpPr/>
              <p:nvPr/>
            </p:nvGrpSpPr>
            <p:grpSpPr>
              <a:xfrm>
                <a:off x="11406362" y="2923476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63" name="Rectangle 262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4" name="Rectangle 263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5" name="Rectangle 264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6" name="Rectangle 265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7" name="Rectangle 266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8" name="Rectangle 267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69" name="Rectangle 268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8" name="Rectangle 257"/>
              <p:cNvSpPr/>
              <p:nvPr/>
            </p:nvSpPr>
            <p:spPr>
              <a:xfrm>
                <a:off x="7184653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9" name="Rectangle 258"/>
              <p:cNvSpPr/>
              <p:nvPr/>
            </p:nvSpPr>
            <p:spPr>
              <a:xfrm>
                <a:off x="5593283" y="2876641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0" name="Rectangle 259"/>
              <p:cNvSpPr/>
              <p:nvPr/>
            </p:nvSpPr>
            <p:spPr>
              <a:xfrm>
                <a:off x="6398043" y="2876641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8647904" y="2876641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2" name="Rectangle 261"/>
              <p:cNvSpPr/>
              <p:nvPr/>
            </p:nvSpPr>
            <p:spPr>
              <a:xfrm>
                <a:off x="10087689" y="2876641"/>
                <a:ext cx="197010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4310104" y="2015751"/>
              <a:ext cx="6762639" cy="860890"/>
              <a:chOff x="4310104" y="2015751"/>
              <a:chExt cx="6762639" cy="860890"/>
            </a:xfrm>
          </p:grpSpPr>
          <p:cxnSp>
            <p:nvCxnSpPr>
              <p:cNvPr id="240" name="Straight Arrow Connector 239"/>
              <p:cNvCxnSpPr>
                <a:stCxn id="368" idx="2"/>
                <a:endCxn id="246" idx="0"/>
              </p:cNvCxnSpPr>
              <p:nvPr/>
            </p:nvCxnSpPr>
            <p:spPr>
              <a:xfrm>
                <a:off x="4310104" y="2015751"/>
                <a:ext cx="503579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1" name="Straight Arrow Connector 240"/>
              <p:cNvCxnSpPr>
                <a:stCxn id="369" idx="2"/>
                <a:endCxn id="259" idx="0"/>
              </p:cNvCxnSpPr>
              <p:nvPr/>
            </p:nvCxnSpPr>
            <p:spPr>
              <a:xfrm>
                <a:off x="4404677" y="2015751"/>
                <a:ext cx="1531506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2" name="Straight Arrow Connector 241"/>
              <p:cNvCxnSpPr>
                <a:stCxn id="371" idx="2"/>
                <a:endCxn id="260" idx="0"/>
              </p:cNvCxnSpPr>
              <p:nvPr/>
            </p:nvCxnSpPr>
            <p:spPr>
              <a:xfrm>
                <a:off x="4690969" y="2015751"/>
                <a:ext cx="204997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3" name="Straight Arrow Connector 242"/>
              <p:cNvCxnSpPr>
                <a:stCxn id="363" idx="2"/>
                <a:endCxn id="258" idx="0"/>
              </p:cNvCxnSpPr>
              <p:nvPr/>
            </p:nvCxnSpPr>
            <p:spPr>
              <a:xfrm>
                <a:off x="5230444" y="2015751"/>
                <a:ext cx="2626293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4" name="Straight Arrow Connector 243"/>
              <p:cNvCxnSpPr>
                <a:stCxn id="347" idx="2"/>
                <a:endCxn id="262" idx="0"/>
              </p:cNvCxnSpPr>
              <p:nvPr/>
            </p:nvCxnSpPr>
            <p:spPr>
              <a:xfrm>
                <a:off x="6212249" y="2015751"/>
                <a:ext cx="486049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5" name="Straight Arrow Connector 244"/>
              <p:cNvCxnSpPr>
                <a:stCxn id="355" idx="2"/>
                <a:endCxn id="261" idx="0"/>
              </p:cNvCxnSpPr>
              <p:nvPr/>
            </p:nvCxnSpPr>
            <p:spPr>
              <a:xfrm>
                <a:off x="5672774" y="2015751"/>
                <a:ext cx="3647214" cy="86089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4" name="Group 143"/>
            <p:cNvGrpSpPr/>
            <p:nvPr/>
          </p:nvGrpSpPr>
          <p:grpSpPr>
            <a:xfrm>
              <a:off x="4151743" y="4301793"/>
              <a:ext cx="7026088" cy="693933"/>
              <a:chOff x="4151743" y="4301793"/>
              <a:chExt cx="7026088" cy="693933"/>
            </a:xfrm>
          </p:grpSpPr>
          <p:sp>
            <p:nvSpPr>
              <p:cNvPr id="160" name="Rectangle 159"/>
              <p:cNvSpPr/>
              <p:nvPr/>
            </p:nvSpPr>
            <p:spPr>
              <a:xfrm>
                <a:off x="4997983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161" name="Group 160"/>
              <p:cNvGrpSpPr/>
              <p:nvPr/>
            </p:nvGrpSpPr>
            <p:grpSpPr>
              <a:xfrm>
                <a:off x="5058443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33" name="Rectangle 232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Rectangle 233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Rectangle 234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6" name="Rectangle 235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7" name="Rectangle 236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Rectangle 237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9" name="Rectangle 238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2" name="Group 161"/>
              <p:cNvGrpSpPr/>
              <p:nvPr/>
            </p:nvGrpSpPr>
            <p:grpSpPr>
              <a:xfrm>
                <a:off x="5692491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26" name="Rectangle 225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7" name="Rectangle 226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ectangle 227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Rectangle 228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Rectangle 229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1" name="Rectangle 230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Rectangle 231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4" name="Group 163"/>
              <p:cNvGrpSpPr/>
              <p:nvPr/>
            </p:nvGrpSpPr>
            <p:grpSpPr>
              <a:xfrm>
                <a:off x="6599532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19" name="Rectangle 218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Rectangle 219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Rectangle 220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Rectangle 221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Rectangle 222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4" name="Rectangle 223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25" name="Rectangle 224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5" name="Group 164"/>
              <p:cNvGrpSpPr/>
              <p:nvPr/>
            </p:nvGrpSpPr>
            <p:grpSpPr>
              <a:xfrm>
                <a:off x="7482420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212" name="Rectangle 211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Rectangle 212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Rectangle 213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Rectangle 214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6" name="Rectangle 215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Rectangle 216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8" name="Rectangle 217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6" name="Group 165"/>
              <p:cNvGrpSpPr/>
              <p:nvPr/>
            </p:nvGrpSpPr>
            <p:grpSpPr>
              <a:xfrm>
                <a:off x="8116469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205" name="Rectangle 204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6" name="Rectangle 205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Rectangle 206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Rectangle 207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Rectangle 208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Rectangle 209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Rectangle 210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8" name="Group 167"/>
              <p:cNvGrpSpPr/>
              <p:nvPr/>
            </p:nvGrpSpPr>
            <p:grpSpPr>
              <a:xfrm>
                <a:off x="9016293" y="4349334"/>
                <a:ext cx="597530" cy="597527"/>
                <a:chOff x="5583271" y="1638649"/>
                <a:chExt cx="1060855" cy="1060852"/>
              </a:xfrm>
            </p:grpSpPr>
            <p:sp>
              <p:nvSpPr>
                <p:cNvPr id="198" name="Rectangle 197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Rectangle 198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Rectangle 199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Rectangle 200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Rectangle 201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3" name="Rectangle 202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04" name="Rectangle 203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9" name="Group 168"/>
              <p:cNvGrpSpPr/>
              <p:nvPr/>
            </p:nvGrpSpPr>
            <p:grpSpPr>
              <a:xfrm>
                <a:off x="9650573" y="4348628"/>
                <a:ext cx="597530" cy="597527"/>
                <a:chOff x="5583271" y="1638649"/>
                <a:chExt cx="1060855" cy="1060852"/>
              </a:xfrm>
            </p:grpSpPr>
            <p:sp>
              <p:nvSpPr>
                <p:cNvPr id="191" name="Rectangle 19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Rectangle 19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Rectangle 19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5" name="Rectangle 19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6" name="Rectangle 19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7" name="Rectangle 19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0" name="Group 169"/>
              <p:cNvGrpSpPr/>
              <p:nvPr/>
            </p:nvGrpSpPr>
            <p:grpSpPr>
              <a:xfrm>
                <a:off x="10533461" y="4348628"/>
                <a:ext cx="597530" cy="597527"/>
                <a:chOff x="4466259" y="1638649"/>
                <a:chExt cx="1060855" cy="1060852"/>
              </a:xfrm>
            </p:grpSpPr>
            <p:sp>
              <p:nvSpPr>
                <p:cNvPr id="184" name="Rectangle 183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Rectangle 184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Rectangle 185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Rectangle 186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Rectangle 187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Rectangle 188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Rectangle 189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1" name="Rectangle 170"/>
              <p:cNvSpPr/>
              <p:nvPr/>
            </p:nvSpPr>
            <p:spPr>
              <a:xfrm>
                <a:off x="7420831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72" name="Rectangle 171"/>
              <p:cNvSpPr/>
              <p:nvPr/>
            </p:nvSpPr>
            <p:spPr>
              <a:xfrm>
                <a:off x="6554711" y="4301793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73" name="Rectangle 172"/>
              <p:cNvSpPr/>
              <p:nvPr/>
            </p:nvSpPr>
            <p:spPr>
              <a:xfrm>
                <a:off x="8963592" y="4301793"/>
                <a:ext cx="1344168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74" name="Rectangle 173"/>
              <p:cNvSpPr/>
              <p:nvPr/>
            </p:nvSpPr>
            <p:spPr>
              <a:xfrm>
                <a:off x="10482887" y="4301793"/>
                <a:ext cx="694944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grpSp>
            <p:nvGrpSpPr>
              <p:cNvPr id="175" name="Group 174"/>
              <p:cNvGrpSpPr/>
              <p:nvPr/>
            </p:nvGrpSpPr>
            <p:grpSpPr>
              <a:xfrm>
                <a:off x="4197946" y="4349334"/>
                <a:ext cx="597530" cy="597527"/>
                <a:chOff x="4466259" y="1638649"/>
                <a:chExt cx="1060855" cy="1060852"/>
              </a:xfrm>
            </p:grpSpPr>
            <p:sp>
              <p:nvSpPr>
                <p:cNvPr id="177" name="Rectangle 176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ectangle 178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Rectangle 179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Rectangle 180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Rectangle 181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Rectangle 182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6" name="Rectangle 175"/>
              <p:cNvSpPr/>
              <p:nvPr/>
            </p:nvSpPr>
            <p:spPr>
              <a:xfrm>
                <a:off x="4151743" y="4301793"/>
                <a:ext cx="685800" cy="69393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50" name="Group 149"/>
            <p:cNvGrpSpPr/>
            <p:nvPr/>
          </p:nvGrpSpPr>
          <p:grpSpPr>
            <a:xfrm>
              <a:off x="4494643" y="3452057"/>
              <a:ext cx="6386003" cy="849736"/>
              <a:chOff x="4564220" y="1788555"/>
              <a:chExt cx="6386003" cy="849736"/>
            </a:xfrm>
          </p:grpSpPr>
          <p:cxnSp>
            <p:nvCxnSpPr>
              <p:cNvPr id="151" name="Straight Arrow Connector 150"/>
              <p:cNvCxnSpPr>
                <a:stCxn id="336" idx="2"/>
                <a:endCxn id="176" idx="0"/>
              </p:cNvCxnSpPr>
              <p:nvPr/>
            </p:nvCxnSpPr>
            <p:spPr>
              <a:xfrm flipH="1">
                <a:off x="4564220" y="1789261"/>
                <a:ext cx="102041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2" name="Straight Arrow Connector 151"/>
              <p:cNvCxnSpPr>
                <a:stCxn id="327" idx="2"/>
                <a:endCxn id="160" idx="0"/>
              </p:cNvCxnSpPr>
              <p:nvPr/>
            </p:nvCxnSpPr>
            <p:spPr>
              <a:xfrm>
                <a:off x="5014018" y="1789261"/>
                <a:ext cx="725626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4" name="Straight Arrow Connector 153"/>
              <p:cNvCxnSpPr>
                <a:stCxn id="321" idx="2"/>
                <a:endCxn id="172" idx="0"/>
              </p:cNvCxnSpPr>
              <p:nvPr/>
            </p:nvCxnSpPr>
            <p:spPr>
              <a:xfrm>
                <a:off x="5911970" y="1789261"/>
                <a:ext cx="1055218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Straight Arrow Connector 154"/>
              <p:cNvCxnSpPr>
                <a:stCxn id="316" idx="2"/>
                <a:endCxn id="171" idx="0"/>
              </p:cNvCxnSpPr>
              <p:nvPr/>
            </p:nvCxnSpPr>
            <p:spPr>
              <a:xfrm>
                <a:off x="7001640" y="1789261"/>
                <a:ext cx="1160852" cy="849030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7" name="Straight Arrow Connector 156"/>
              <p:cNvCxnSpPr>
                <a:stCxn id="271" idx="2"/>
                <a:endCxn id="174" idx="0"/>
              </p:cNvCxnSpPr>
              <p:nvPr/>
            </p:nvCxnSpPr>
            <p:spPr>
              <a:xfrm flipH="1">
                <a:off x="10899936" y="1788555"/>
                <a:ext cx="50287" cy="849736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8" name="Straight Arrow Connector 157"/>
              <p:cNvCxnSpPr>
                <a:stCxn id="285" idx="2"/>
                <a:endCxn id="173" idx="0"/>
              </p:cNvCxnSpPr>
              <p:nvPr/>
            </p:nvCxnSpPr>
            <p:spPr>
              <a:xfrm>
                <a:off x="9512796" y="1788555"/>
                <a:ext cx="192457" cy="849736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74" name="Título 1">
            <a:extLst>
              <a:ext uri="{FF2B5EF4-FFF2-40B4-BE49-F238E27FC236}">
                <a16:creationId xmlns:a16="http://schemas.microsoft.com/office/drawing/2014/main" id="{D4F29193-B0A8-EF41-95D2-7D5F09705FFE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Idea: Kernel Launch Aggregation</a:t>
            </a:r>
          </a:p>
        </p:txBody>
      </p:sp>
      <p:sp>
        <p:nvSpPr>
          <p:cNvPr id="375" name="Slide Number Placeholder 3">
            <a:extLst>
              <a:ext uri="{FF2B5EF4-FFF2-40B4-BE49-F238E27FC236}">
                <a16:creationId xmlns:a16="http://schemas.microsoft.com/office/drawing/2014/main" id="{2CB1F6EC-EFD1-DD4F-867A-32C1659ADF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376" name="TextBox 375">
            <a:extLst>
              <a:ext uri="{FF2B5EF4-FFF2-40B4-BE49-F238E27FC236}">
                <a16:creationId xmlns:a16="http://schemas.microsoft.com/office/drawing/2014/main" id="{784B1461-8A99-5848-A4AE-FBF67C0ECAF5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3837043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2404178" y="3589642"/>
            <a:ext cx="1638439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143764" y="3589642"/>
            <a:ext cx="866227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27052" y="3589642"/>
            <a:ext cx="885730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50724" y="3589642"/>
            <a:ext cx="866227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1638439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655195" y="4705772"/>
            <a:ext cx="3875191" cy="315485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Each thread can launch a separate kernel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1869918" y="3032536"/>
            <a:ext cx="5413918" cy="569808"/>
            <a:chOff x="2493223" y="3631304"/>
            <a:chExt cx="7218558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2493223" y="3631304"/>
              <a:ext cx="224127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>
              <a:stCxn id="16" idx="2"/>
              <a:endCxn id="23" idx="0"/>
            </p:cNvCxnSpPr>
            <p:nvPr/>
          </p:nvCxnSpPr>
          <p:spPr>
            <a:xfrm flipH="1">
              <a:off x="4297862" y="3631304"/>
              <a:ext cx="692821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8" idx="2"/>
              <a:endCxn id="32" idx="0"/>
            </p:cNvCxnSpPr>
            <p:nvPr/>
          </p:nvCxnSpPr>
          <p:spPr>
            <a:xfrm>
              <a:off x="5766205" y="3631304"/>
              <a:ext cx="33629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31304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2" idx="2"/>
              <a:endCxn id="42" idx="0"/>
            </p:cNvCxnSpPr>
            <p:nvPr/>
          </p:nvCxnSpPr>
          <p:spPr>
            <a:xfrm>
              <a:off x="7470509" y="3631304"/>
              <a:ext cx="2241272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61" name="Marcador de número de diapositiva 60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4" name="Título 1">
            <a:extLst>
              <a:ext uri="{FF2B5EF4-FFF2-40B4-BE49-F238E27FC236}">
                <a16:creationId xmlns:a16="http://schemas.microsoft.com/office/drawing/2014/main" id="{3B9853AB-F0F4-E24F-BCAA-BDC4D6848C80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Idea: Kernel Launch Aggregation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60211295-F39E-4D43-B4AF-6D0CAC8D303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17A27E07-9037-1C48-ADB6-9D5D6A6EF6A4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347691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  <p:bldP spid="37" grpId="0" animBg="1"/>
      <p:bldP spid="42" grpId="0" animBg="1"/>
      <p:bldP spid="47" grpId="0" animBg="1"/>
      <p:bldP spid="9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2404178" y="3589642"/>
            <a:ext cx="1638439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143764" y="3589642"/>
            <a:ext cx="866227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27052" y="3589642"/>
            <a:ext cx="885730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50724" y="3589642"/>
            <a:ext cx="866227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1638439" cy="858453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3159244" y="4705772"/>
            <a:ext cx="2867093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Each thread can launch a separate kernel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1869918" y="3032536"/>
            <a:ext cx="5413918" cy="569808"/>
            <a:chOff x="2493223" y="3631304"/>
            <a:chExt cx="7218558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2493223" y="3631304"/>
              <a:ext cx="224127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>
              <a:stCxn id="16" idx="2"/>
              <a:endCxn id="23" idx="0"/>
            </p:cNvCxnSpPr>
            <p:nvPr/>
          </p:nvCxnSpPr>
          <p:spPr>
            <a:xfrm flipH="1">
              <a:off x="4297862" y="3631304"/>
              <a:ext cx="692821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8" idx="2"/>
              <a:endCxn id="32" idx="0"/>
            </p:cNvCxnSpPr>
            <p:nvPr/>
          </p:nvCxnSpPr>
          <p:spPr>
            <a:xfrm>
              <a:off x="5766205" y="3631304"/>
              <a:ext cx="33629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31304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2" idx="2"/>
              <a:endCxn id="42" idx="0"/>
            </p:cNvCxnSpPr>
            <p:nvPr/>
          </p:nvCxnSpPr>
          <p:spPr>
            <a:xfrm>
              <a:off x="7470509" y="3631304"/>
              <a:ext cx="2241272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61" name="Marcador de número de diapositiva 60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4" name="Título 1">
            <a:extLst>
              <a:ext uri="{FF2B5EF4-FFF2-40B4-BE49-F238E27FC236}">
                <a16:creationId xmlns:a16="http://schemas.microsoft.com/office/drawing/2014/main" id="{548CFFA4-8B09-F547-AEE3-41D56DEA3654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Idea: Kernel Launch Aggregation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F8554110-71EC-AB4E-9A88-06C2435155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188C648-3032-B247-9E73-8C21BFA1010C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78361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  <p:bldP spid="37" grpId="0" animBg="1"/>
      <p:bldP spid="42" grpId="0" animBg="1"/>
      <p:bldP spid="47" grpId="0" animBg="1"/>
      <p:bldP spid="9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35879" y="3208587"/>
            <a:ext cx="6281071" cy="339664"/>
            <a:chOff x="6597255" y="2234743"/>
            <a:chExt cx="5488065" cy="289742"/>
          </a:xfrm>
        </p:grpSpPr>
        <p:grpSp>
          <p:nvGrpSpPr>
            <p:cNvPr id="94" name="Group 93"/>
            <p:cNvGrpSpPr/>
            <p:nvPr/>
          </p:nvGrpSpPr>
          <p:grpSpPr>
            <a:xfrm>
              <a:off x="9953418" y="2234743"/>
              <a:ext cx="2131902" cy="289742"/>
              <a:chOff x="9953418" y="2234743"/>
              <a:chExt cx="2131902" cy="289742"/>
            </a:xfrm>
          </p:grpSpPr>
          <p:sp>
            <p:nvSpPr>
              <p:cNvPr id="104" name="Right Triangle 103"/>
              <p:cNvSpPr/>
              <p:nvPr/>
            </p:nvSpPr>
            <p:spPr>
              <a:xfrm flipH="1" flipV="1">
                <a:off x="9953418" y="2234743"/>
                <a:ext cx="1396396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11349816" y="2234743"/>
                <a:ext cx="735504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6" name="Right Triangle 105"/>
              <p:cNvSpPr/>
              <p:nvPr/>
            </p:nvSpPr>
            <p:spPr>
              <a:xfrm flipH="1" flipV="1">
                <a:off x="10377938" y="2234743"/>
                <a:ext cx="1706905" cy="28974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9402540" y="2234743"/>
              <a:ext cx="1837414" cy="289742"/>
              <a:chOff x="9402540" y="2234743"/>
              <a:chExt cx="1837414" cy="289742"/>
            </a:xfrm>
          </p:grpSpPr>
          <p:sp>
            <p:nvSpPr>
              <p:cNvPr id="108" name="Right Triangle 107"/>
              <p:cNvSpPr/>
              <p:nvPr/>
            </p:nvSpPr>
            <p:spPr>
              <a:xfrm flipH="1" flipV="1">
                <a:off x="9402540" y="2234743"/>
                <a:ext cx="429188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9" name="Right Triangle 108"/>
              <p:cNvSpPr/>
              <p:nvPr/>
            </p:nvSpPr>
            <p:spPr>
              <a:xfrm>
                <a:off x="9831728" y="2234743"/>
                <a:ext cx="1408226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8789570" y="2234743"/>
              <a:ext cx="899235" cy="289742"/>
              <a:chOff x="8789570" y="2234743"/>
              <a:chExt cx="899235" cy="289742"/>
            </a:xfrm>
          </p:grpSpPr>
          <p:sp>
            <p:nvSpPr>
              <p:cNvPr id="111" name="Right Triangle 110"/>
              <p:cNvSpPr/>
              <p:nvPr/>
            </p:nvSpPr>
            <p:spPr>
              <a:xfrm flipH="1" flipV="1">
                <a:off x="8789570" y="2234743"/>
                <a:ext cx="20420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2" name="Right Triangle 111"/>
              <p:cNvSpPr/>
              <p:nvPr/>
            </p:nvSpPr>
            <p:spPr>
              <a:xfrm>
                <a:off x="9299242" y="2234743"/>
                <a:ext cx="38956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3" name="Rectangle 112"/>
              <p:cNvSpPr/>
              <p:nvPr/>
            </p:nvSpPr>
            <p:spPr>
              <a:xfrm flipH="1">
                <a:off x="8993296" y="2234743"/>
                <a:ext cx="305947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6597255" y="2234743"/>
              <a:ext cx="2281015" cy="289742"/>
              <a:chOff x="6597255" y="2234743"/>
              <a:chExt cx="2281015" cy="289742"/>
            </a:xfrm>
          </p:grpSpPr>
          <p:sp>
            <p:nvSpPr>
              <p:cNvPr id="115" name="Right Triangle 114"/>
              <p:cNvSpPr/>
              <p:nvPr/>
            </p:nvSpPr>
            <p:spPr>
              <a:xfrm flipH="1">
                <a:off x="6597255" y="2234743"/>
                <a:ext cx="170738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6" name="Right Triangle 115"/>
              <p:cNvSpPr/>
              <p:nvPr/>
            </p:nvSpPr>
            <p:spPr>
              <a:xfrm>
                <a:off x="8719795" y="2234743"/>
                <a:ext cx="158475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 flipH="1">
                <a:off x="8292215" y="2234743"/>
                <a:ext cx="436464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4143764" y="3589642"/>
            <a:ext cx="866227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27052" y="3589642"/>
            <a:ext cx="2615561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50724" y="3589642"/>
            <a:ext cx="866227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1638439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702933" y="4705772"/>
            <a:ext cx="3779715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Warp-Granularity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Kernel Launch Aggregation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2734835" y="3019833"/>
            <a:ext cx="4549003" cy="569808"/>
            <a:chOff x="3646443" y="3614371"/>
            <a:chExt cx="6065338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3646443" y="3614371"/>
              <a:ext cx="108805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7" idx="2"/>
              <a:endCxn id="32" idx="0"/>
            </p:cNvCxnSpPr>
            <p:nvPr/>
          </p:nvCxnSpPr>
          <p:spPr>
            <a:xfrm>
              <a:off x="5510020" y="3614371"/>
              <a:ext cx="592480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14371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1" idx="2"/>
              <a:endCxn id="42" idx="0"/>
            </p:cNvCxnSpPr>
            <p:nvPr/>
          </p:nvCxnSpPr>
          <p:spPr>
            <a:xfrm>
              <a:off x="7214325" y="3614371"/>
              <a:ext cx="2497456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57" name="Marcador de número de diapositiva 56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8" name="Title 1">
            <a:extLst>
              <a:ext uri="{FF2B5EF4-FFF2-40B4-BE49-F238E27FC236}">
                <a16:creationId xmlns:a16="http://schemas.microsoft.com/office/drawing/2014/main" id="{81002333-0074-9244-B589-5441276A0085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Warp-Granularity</a:t>
            </a:r>
          </a:p>
        </p:txBody>
      </p:sp>
      <p:sp>
        <p:nvSpPr>
          <p:cNvPr id="119" name="Slide Number Placeholder 3">
            <a:extLst>
              <a:ext uri="{FF2B5EF4-FFF2-40B4-BE49-F238E27FC236}">
                <a16:creationId xmlns:a16="http://schemas.microsoft.com/office/drawing/2014/main" id="{46E38D4C-0D5B-A546-92FE-3D7B6F4980F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868D50F5-4690-FB49-A4CA-81DD5D1543EB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17268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 animBg="1"/>
      <p:bldP spid="42" grpId="0" animBg="1"/>
      <p:bldP spid="47" grpId="0" animBg="1"/>
      <p:bldP spid="9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35879" y="3208587"/>
            <a:ext cx="6281071" cy="339664"/>
            <a:chOff x="6597255" y="2234743"/>
            <a:chExt cx="5488065" cy="289742"/>
          </a:xfrm>
        </p:grpSpPr>
        <p:grpSp>
          <p:nvGrpSpPr>
            <p:cNvPr id="94" name="Group 93"/>
            <p:cNvGrpSpPr/>
            <p:nvPr/>
          </p:nvGrpSpPr>
          <p:grpSpPr>
            <a:xfrm>
              <a:off x="9953418" y="2234743"/>
              <a:ext cx="2131902" cy="289742"/>
              <a:chOff x="9953418" y="2234743"/>
              <a:chExt cx="2131902" cy="289742"/>
            </a:xfrm>
          </p:grpSpPr>
          <p:sp>
            <p:nvSpPr>
              <p:cNvPr id="104" name="Right Triangle 103"/>
              <p:cNvSpPr/>
              <p:nvPr/>
            </p:nvSpPr>
            <p:spPr>
              <a:xfrm flipH="1" flipV="1">
                <a:off x="9953418" y="2234743"/>
                <a:ext cx="1396396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11349816" y="2234743"/>
                <a:ext cx="735504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6" name="Right Triangle 105"/>
              <p:cNvSpPr/>
              <p:nvPr/>
            </p:nvSpPr>
            <p:spPr>
              <a:xfrm flipH="1" flipV="1">
                <a:off x="10377938" y="2234743"/>
                <a:ext cx="1706905" cy="289742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9402540" y="2234743"/>
              <a:ext cx="1837414" cy="289742"/>
              <a:chOff x="9402540" y="2234743"/>
              <a:chExt cx="1837414" cy="289742"/>
            </a:xfrm>
          </p:grpSpPr>
          <p:sp>
            <p:nvSpPr>
              <p:cNvPr id="108" name="Right Triangle 107"/>
              <p:cNvSpPr/>
              <p:nvPr/>
            </p:nvSpPr>
            <p:spPr>
              <a:xfrm flipH="1" flipV="1">
                <a:off x="9402540" y="2234743"/>
                <a:ext cx="429188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09" name="Right Triangle 108"/>
              <p:cNvSpPr/>
              <p:nvPr/>
            </p:nvSpPr>
            <p:spPr>
              <a:xfrm>
                <a:off x="9831728" y="2234743"/>
                <a:ext cx="1408226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8789570" y="2234743"/>
              <a:ext cx="899235" cy="289742"/>
              <a:chOff x="8789570" y="2234743"/>
              <a:chExt cx="899235" cy="289742"/>
            </a:xfrm>
          </p:grpSpPr>
          <p:sp>
            <p:nvSpPr>
              <p:cNvPr id="111" name="Right Triangle 110"/>
              <p:cNvSpPr/>
              <p:nvPr/>
            </p:nvSpPr>
            <p:spPr>
              <a:xfrm flipH="1" flipV="1">
                <a:off x="8789570" y="2234743"/>
                <a:ext cx="20420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2" name="Right Triangle 111"/>
              <p:cNvSpPr/>
              <p:nvPr/>
            </p:nvSpPr>
            <p:spPr>
              <a:xfrm>
                <a:off x="9299242" y="2234743"/>
                <a:ext cx="38956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3" name="Rectangle 112"/>
              <p:cNvSpPr/>
              <p:nvPr/>
            </p:nvSpPr>
            <p:spPr>
              <a:xfrm flipH="1">
                <a:off x="8993296" y="2234743"/>
                <a:ext cx="305947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6597255" y="2234743"/>
              <a:ext cx="2281015" cy="289742"/>
              <a:chOff x="6597255" y="2234743"/>
              <a:chExt cx="2281015" cy="289742"/>
            </a:xfrm>
          </p:grpSpPr>
          <p:sp>
            <p:nvSpPr>
              <p:cNvPr id="115" name="Right Triangle 114"/>
              <p:cNvSpPr/>
              <p:nvPr/>
            </p:nvSpPr>
            <p:spPr>
              <a:xfrm flipH="1">
                <a:off x="6597255" y="2234743"/>
                <a:ext cx="1707383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6" name="Right Triangle 115"/>
              <p:cNvSpPr/>
              <p:nvPr/>
            </p:nvSpPr>
            <p:spPr>
              <a:xfrm>
                <a:off x="8719795" y="2234743"/>
                <a:ext cx="158475" cy="289742"/>
              </a:xfrm>
              <a:prstGeom prst="rtTriangl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 flipH="1">
                <a:off x="8292215" y="2234743"/>
                <a:ext cx="436464" cy="28974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4143764" y="3589642"/>
            <a:ext cx="866227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27052" y="3589642"/>
            <a:ext cx="2615561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50724" y="3589642"/>
            <a:ext cx="866227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1638439" cy="858453"/>
          </a:xfrm>
          <a:prstGeom prst="rect">
            <a:avLst/>
          </a:prstGeom>
          <a:noFill/>
          <a:ln w="38100">
            <a:solidFill>
              <a:schemeClr val="accent2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702933" y="4705772"/>
            <a:ext cx="3779715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Warp-Granularity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Kernel Launch Aggregation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2734835" y="3019833"/>
            <a:ext cx="4549003" cy="569808"/>
            <a:chOff x="3646443" y="3614371"/>
            <a:chExt cx="6065338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3646443" y="3614371"/>
              <a:ext cx="108805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7" idx="2"/>
              <a:endCxn id="32" idx="0"/>
            </p:cNvCxnSpPr>
            <p:nvPr/>
          </p:nvCxnSpPr>
          <p:spPr>
            <a:xfrm>
              <a:off x="5510020" y="3614371"/>
              <a:ext cx="592480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14371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1" idx="2"/>
              <a:endCxn id="42" idx="0"/>
            </p:cNvCxnSpPr>
            <p:nvPr/>
          </p:nvCxnSpPr>
          <p:spPr>
            <a:xfrm>
              <a:off x="7214325" y="3614371"/>
              <a:ext cx="2497456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57" name="Marcador de número de diapositiva 56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8" name="Título 1">
            <a:extLst>
              <a:ext uri="{FF2B5EF4-FFF2-40B4-BE49-F238E27FC236}">
                <a16:creationId xmlns:a16="http://schemas.microsoft.com/office/drawing/2014/main" id="{DE05CBBB-8E2E-554B-B4C8-DF5A152172E1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Warp Granularity</a:t>
            </a:r>
          </a:p>
        </p:txBody>
      </p:sp>
      <p:sp>
        <p:nvSpPr>
          <p:cNvPr id="119" name="Slide Number Placeholder 3">
            <a:extLst>
              <a:ext uri="{FF2B5EF4-FFF2-40B4-BE49-F238E27FC236}">
                <a16:creationId xmlns:a16="http://schemas.microsoft.com/office/drawing/2014/main" id="{AC932751-2D56-384F-A1F1-223BCA529B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1B4CF0D-2FC3-2445-A943-C0D2A19A7BCF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424299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 animBg="1"/>
      <p:bldP spid="42" grpId="0" animBg="1"/>
      <p:bldP spid="47" grpId="0" animBg="1"/>
      <p:bldP spid="9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435878" y="3208584"/>
            <a:ext cx="6281928" cy="342989"/>
            <a:chOff x="106680" y="5299424"/>
            <a:chExt cx="5500808" cy="289742"/>
          </a:xfrm>
        </p:grpSpPr>
        <p:grpSp>
          <p:nvGrpSpPr>
            <p:cNvPr id="118" name="Group 117"/>
            <p:cNvGrpSpPr/>
            <p:nvPr/>
          </p:nvGrpSpPr>
          <p:grpSpPr>
            <a:xfrm>
              <a:off x="2892013" y="5299424"/>
              <a:ext cx="2715475" cy="289742"/>
              <a:chOff x="2892013" y="5299424"/>
              <a:chExt cx="2715475" cy="289742"/>
            </a:xfrm>
          </p:grpSpPr>
          <p:sp>
            <p:nvSpPr>
              <p:cNvPr id="119" name="Right Triangle 118"/>
              <p:cNvSpPr/>
              <p:nvPr/>
            </p:nvSpPr>
            <p:spPr>
              <a:xfrm flipH="1" flipV="1">
                <a:off x="2892013" y="5299424"/>
                <a:ext cx="455201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0" name="Right Triangle 119"/>
              <p:cNvSpPr/>
              <p:nvPr/>
            </p:nvSpPr>
            <p:spPr>
              <a:xfrm>
                <a:off x="3887693" y="5299424"/>
                <a:ext cx="1719795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1" name="Rectangle 120"/>
              <p:cNvSpPr/>
              <p:nvPr/>
            </p:nvSpPr>
            <p:spPr>
              <a:xfrm flipH="1">
                <a:off x="3346735" y="5299424"/>
                <a:ext cx="553372" cy="28974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106680" y="5299424"/>
              <a:ext cx="3145572" cy="289742"/>
              <a:chOff x="106680" y="5299424"/>
              <a:chExt cx="3145572" cy="289742"/>
            </a:xfrm>
          </p:grpSpPr>
          <p:sp>
            <p:nvSpPr>
              <p:cNvPr id="123" name="Right Triangle 122"/>
              <p:cNvSpPr/>
              <p:nvPr/>
            </p:nvSpPr>
            <p:spPr>
              <a:xfrm flipH="1">
                <a:off x="106680" y="5299424"/>
                <a:ext cx="1707383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4" name="Right Triangle 123"/>
              <p:cNvSpPr/>
              <p:nvPr/>
            </p:nvSpPr>
            <p:spPr>
              <a:xfrm>
                <a:off x="2783098" y="5299424"/>
                <a:ext cx="469154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5" name="Rectangle 124"/>
              <p:cNvSpPr/>
              <p:nvPr/>
            </p:nvSpPr>
            <p:spPr>
              <a:xfrm flipH="1">
                <a:off x="1801636" y="5299424"/>
                <a:ext cx="983535" cy="28974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7" name="Rectangle 36"/>
          <p:cNvSpPr/>
          <p:nvPr/>
        </p:nvSpPr>
        <p:spPr>
          <a:xfrm>
            <a:off x="1427054" y="3589642"/>
            <a:ext cx="3601071" cy="858453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2606670" cy="858453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698925" y="4705772"/>
            <a:ext cx="3787731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35742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Block-Granularity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Kernel Launch Aggregation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2734835" y="3019833"/>
            <a:ext cx="3195521" cy="569808"/>
            <a:chOff x="3646443" y="3614371"/>
            <a:chExt cx="4260695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3646443" y="3614371"/>
              <a:ext cx="108805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14371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32" name="Marcador de número de diapositiva 31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4" name="Título 1">
            <a:extLst>
              <a:ext uri="{FF2B5EF4-FFF2-40B4-BE49-F238E27FC236}">
                <a16:creationId xmlns:a16="http://schemas.microsoft.com/office/drawing/2014/main" id="{1F2374FE-B15A-034D-8BD4-0F5FF2B33DEC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Block Granularity</a:t>
            </a:r>
          </a:p>
        </p:txBody>
      </p:sp>
      <p:sp>
        <p:nvSpPr>
          <p:cNvPr id="105" name="Slide Number Placeholder 3">
            <a:extLst>
              <a:ext uri="{FF2B5EF4-FFF2-40B4-BE49-F238E27FC236}">
                <a16:creationId xmlns:a16="http://schemas.microsoft.com/office/drawing/2014/main" id="{9C823492-3AF7-1946-B4D2-01E9EA6F68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D6BD114-67B7-6941-A009-F6A6E54053DC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133630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7" grpId="0" animBg="1"/>
      <p:bldP spid="9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435878" y="3208584"/>
            <a:ext cx="6281928" cy="342989"/>
            <a:chOff x="106680" y="5299424"/>
            <a:chExt cx="5500808" cy="289742"/>
          </a:xfrm>
        </p:grpSpPr>
        <p:grpSp>
          <p:nvGrpSpPr>
            <p:cNvPr id="118" name="Group 117"/>
            <p:cNvGrpSpPr/>
            <p:nvPr/>
          </p:nvGrpSpPr>
          <p:grpSpPr>
            <a:xfrm>
              <a:off x="2892013" y="5299424"/>
              <a:ext cx="2715475" cy="289742"/>
              <a:chOff x="2892013" y="5299424"/>
              <a:chExt cx="2715475" cy="289742"/>
            </a:xfrm>
          </p:grpSpPr>
          <p:sp>
            <p:nvSpPr>
              <p:cNvPr id="119" name="Right Triangle 118"/>
              <p:cNvSpPr/>
              <p:nvPr/>
            </p:nvSpPr>
            <p:spPr>
              <a:xfrm flipH="1" flipV="1">
                <a:off x="2892013" y="5299424"/>
                <a:ext cx="455201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0" name="Right Triangle 119"/>
              <p:cNvSpPr/>
              <p:nvPr/>
            </p:nvSpPr>
            <p:spPr>
              <a:xfrm>
                <a:off x="3887693" y="5299424"/>
                <a:ext cx="1719795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1" name="Rectangle 120"/>
              <p:cNvSpPr/>
              <p:nvPr/>
            </p:nvSpPr>
            <p:spPr>
              <a:xfrm flipH="1">
                <a:off x="3346735" y="5299424"/>
                <a:ext cx="553372" cy="28974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106680" y="5299424"/>
              <a:ext cx="3145572" cy="289742"/>
              <a:chOff x="106680" y="5299424"/>
              <a:chExt cx="3145572" cy="289742"/>
            </a:xfrm>
          </p:grpSpPr>
          <p:sp>
            <p:nvSpPr>
              <p:cNvPr id="123" name="Right Triangle 122"/>
              <p:cNvSpPr/>
              <p:nvPr/>
            </p:nvSpPr>
            <p:spPr>
              <a:xfrm flipH="1">
                <a:off x="106680" y="5299424"/>
                <a:ext cx="1707383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4" name="Right Triangle 123"/>
              <p:cNvSpPr/>
              <p:nvPr/>
            </p:nvSpPr>
            <p:spPr>
              <a:xfrm>
                <a:off x="2783098" y="5299424"/>
                <a:ext cx="469154" cy="289742"/>
              </a:xfrm>
              <a:prstGeom prst="rt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125" name="Rectangle 124"/>
              <p:cNvSpPr/>
              <p:nvPr/>
            </p:nvSpPr>
            <p:spPr>
              <a:xfrm flipH="1">
                <a:off x="1801636" y="5299424"/>
                <a:ext cx="983535" cy="28974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7" name="Rectangle 36"/>
          <p:cNvSpPr/>
          <p:nvPr/>
        </p:nvSpPr>
        <p:spPr>
          <a:xfrm>
            <a:off x="1427054" y="3589642"/>
            <a:ext cx="3601071" cy="858453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11136" y="3589642"/>
            <a:ext cx="2606670" cy="858453"/>
          </a:xfrm>
          <a:prstGeom prst="rect">
            <a:avLst/>
          </a:prstGeom>
          <a:noFill/>
          <a:ln w="38100">
            <a:solidFill>
              <a:schemeClr val="accent6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698925" y="4705772"/>
            <a:ext cx="3787731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35742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Block-Granularity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Kernel Launch Aggregation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2734835" y="3019833"/>
            <a:ext cx="3195521" cy="569808"/>
            <a:chOff x="3646443" y="3614371"/>
            <a:chExt cx="4260695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3646443" y="3614371"/>
              <a:ext cx="108805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14371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32" name="Marcador de número de diapositiva 31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4" name="Título 1">
            <a:extLst>
              <a:ext uri="{FF2B5EF4-FFF2-40B4-BE49-F238E27FC236}">
                <a16:creationId xmlns:a16="http://schemas.microsoft.com/office/drawing/2014/main" id="{AF276CAA-15A5-3D4D-A006-00CB2B87150D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Block Granularity</a:t>
            </a:r>
          </a:p>
        </p:txBody>
      </p:sp>
      <p:sp>
        <p:nvSpPr>
          <p:cNvPr id="105" name="Slide Number Placeholder 3">
            <a:extLst>
              <a:ext uri="{FF2B5EF4-FFF2-40B4-BE49-F238E27FC236}">
                <a16:creationId xmlns:a16="http://schemas.microsoft.com/office/drawing/2014/main" id="{5A1D4786-0C31-694C-972C-AEDD76C905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C01F6DB-FFA1-7745-B64F-7C3F548E584E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12986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7" grpId="0" animBg="1"/>
      <p:bldP spid="9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/>
          <p:cNvGrpSpPr/>
          <p:nvPr/>
        </p:nvGrpSpPr>
        <p:grpSpPr>
          <a:xfrm>
            <a:off x="1435878" y="3208584"/>
            <a:ext cx="6281928" cy="342989"/>
            <a:chOff x="6592874" y="5299424"/>
            <a:chExt cx="5491969" cy="289742"/>
          </a:xfrm>
        </p:grpSpPr>
        <p:sp>
          <p:nvSpPr>
            <p:cNvPr id="105" name="Right Triangle 104"/>
            <p:cNvSpPr/>
            <p:nvPr/>
          </p:nvSpPr>
          <p:spPr>
            <a:xfrm flipH="1">
              <a:off x="6592874" y="5299424"/>
              <a:ext cx="1707382" cy="289742"/>
            </a:xfrm>
            <a:prstGeom prst="rtTriangl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6" name="Right Triangle 105"/>
            <p:cNvSpPr/>
            <p:nvPr/>
          </p:nvSpPr>
          <p:spPr>
            <a:xfrm>
              <a:off x="10430222" y="5299424"/>
              <a:ext cx="1654621" cy="289742"/>
            </a:xfrm>
            <a:prstGeom prst="rtTriangl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 flipH="1">
              <a:off x="8287830" y="5299424"/>
              <a:ext cx="2142392" cy="28974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1427052" y="3589642"/>
            <a:ext cx="6290753" cy="858453"/>
          </a:xfrm>
          <a:prstGeom prst="rect">
            <a:avLst/>
          </a:prstGeom>
          <a:noFill/>
          <a:ln w="38100">
            <a:solidFill>
              <a:schemeClr val="accent5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93" tIns="34297" rIns="68593" bIns="34297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00422" y="3649276"/>
            <a:ext cx="6152917" cy="743044"/>
            <a:chOff x="2000558" y="3722620"/>
            <a:chExt cx="8203889" cy="990467"/>
          </a:xfrm>
        </p:grpSpPr>
        <p:sp>
          <p:nvSpPr>
            <p:cNvPr id="6" name="Rectangle 5"/>
            <p:cNvSpPr/>
            <p:nvPr/>
          </p:nvSpPr>
          <p:spPr>
            <a:xfrm>
              <a:off x="3286448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3722620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3727756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3836313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3841449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3773169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1841377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2654041" y="4705772"/>
            <a:ext cx="3877498" cy="27701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Kernel-Granularity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Kernel Launch Aggregation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6598038" y="2053293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435878" y="3267305"/>
            <a:ext cx="6281928" cy="277013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--- launch child from host after parent terminates ---</a:t>
            </a:r>
          </a:p>
        </p:txBody>
      </p:sp>
      <p:sp>
        <p:nvSpPr>
          <p:cNvPr id="93" name="Slide Number Placeholder 3">
            <a:extLst>
              <a:ext uri="{FF2B5EF4-FFF2-40B4-BE49-F238E27FC236}">
                <a16:creationId xmlns:a16="http://schemas.microsoft.com/office/drawing/2014/main" id="{04B77337-2425-B941-A61B-00ED35A272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4" name="Título 1">
            <a:extLst>
              <a:ext uri="{FF2B5EF4-FFF2-40B4-BE49-F238E27FC236}">
                <a16:creationId xmlns:a16="http://schemas.microsoft.com/office/drawing/2014/main" id="{6A191842-BC98-ED45-9959-0F121982C81A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Kernel Granularity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D2E14E7-A950-B145-AF8C-0CA704CDBAB4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172986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91" grpId="0"/>
      <p:bldP spid="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Freeform 612"/>
          <p:cNvSpPr/>
          <p:nvPr/>
        </p:nvSpPr>
        <p:spPr>
          <a:xfrm flipH="1">
            <a:off x="1323406" y="1500182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614" name="TextBox 613"/>
          <p:cNvSpPr txBox="1"/>
          <p:nvPr/>
        </p:nvSpPr>
        <p:spPr>
          <a:xfrm>
            <a:off x="990724" y="1124582"/>
            <a:ext cx="730034" cy="404099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6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Host</a:t>
            </a:r>
          </a:p>
        </p:txBody>
      </p:sp>
      <p:sp>
        <p:nvSpPr>
          <p:cNvPr id="615" name="TextBox 614"/>
          <p:cNvSpPr txBox="1"/>
          <p:nvPr/>
        </p:nvSpPr>
        <p:spPr>
          <a:xfrm>
            <a:off x="3019609" y="1124582"/>
            <a:ext cx="957661" cy="404099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6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Device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06199" y="1936087"/>
            <a:ext cx="1965012" cy="520586"/>
            <a:chOff x="5097958" y="1438966"/>
            <a:chExt cx="2620016" cy="693933"/>
          </a:xfrm>
        </p:grpSpPr>
        <p:sp>
          <p:nvSpPr>
            <p:cNvPr id="617" name="Rectangle 616"/>
            <p:cNvSpPr/>
            <p:nvPr/>
          </p:nvSpPr>
          <p:spPr>
            <a:xfrm>
              <a:off x="5097958" y="1438966"/>
              <a:ext cx="2620016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5158129" y="1487168"/>
              <a:ext cx="2499675" cy="597528"/>
              <a:chOff x="5152330" y="1487169"/>
              <a:chExt cx="2499675" cy="597528"/>
            </a:xfrm>
          </p:grpSpPr>
          <p:grpSp>
            <p:nvGrpSpPr>
              <p:cNvPr id="619" name="Group 618"/>
              <p:cNvGrpSpPr/>
              <p:nvPr/>
            </p:nvGrpSpPr>
            <p:grpSpPr>
              <a:xfrm>
                <a:off x="5152330" y="1487169"/>
                <a:ext cx="597530" cy="597528"/>
                <a:chOff x="4466259" y="1638649"/>
                <a:chExt cx="1060855" cy="1060852"/>
              </a:xfrm>
            </p:grpSpPr>
            <p:sp>
              <p:nvSpPr>
                <p:cNvPr id="644" name="Rectangle 643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5" name="Rectangle 644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6" name="Rectangle 645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7" name="Rectangle 646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8" name="Rectangle 647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9" name="Rectangle 648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50" name="Rectangle 649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20" name="Group 619"/>
              <p:cNvGrpSpPr/>
              <p:nvPr/>
            </p:nvGrpSpPr>
            <p:grpSpPr>
              <a:xfrm>
                <a:off x="5786379" y="1487169"/>
                <a:ext cx="597530" cy="597528"/>
                <a:chOff x="5583271" y="1638649"/>
                <a:chExt cx="1060855" cy="1060852"/>
              </a:xfrm>
            </p:grpSpPr>
            <p:sp>
              <p:nvSpPr>
                <p:cNvPr id="637" name="Rectangle 636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8" name="Rectangle 637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9" name="Rectangle 638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0" name="Rectangle 639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1" name="Rectangle 640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2" name="Rectangle 641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3" name="Rectangle 642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21" name="Group 620"/>
              <p:cNvGrpSpPr/>
              <p:nvPr/>
            </p:nvGrpSpPr>
            <p:grpSpPr>
              <a:xfrm>
                <a:off x="6420427" y="1487169"/>
                <a:ext cx="597530" cy="597528"/>
                <a:chOff x="4466259" y="1638649"/>
                <a:chExt cx="1060855" cy="1060852"/>
              </a:xfrm>
            </p:grpSpPr>
            <p:sp>
              <p:nvSpPr>
                <p:cNvPr id="630" name="Rectangle 629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1" name="Rectangle 630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2" name="Rectangle 631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3" name="Rectangle 632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4" name="Rectangle 633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5" name="Rectangle 634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6" name="Rectangle 635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22" name="Group 621"/>
              <p:cNvGrpSpPr/>
              <p:nvPr/>
            </p:nvGrpSpPr>
            <p:grpSpPr>
              <a:xfrm>
                <a:off x="7054475" y="1487169"/>
                <a:ext cx="597530" cy="597528"/>
                <a:chOff x="5583271" y="1638649"/>
                <a:chExt cx="1060855" cy="1060852"/>
              </a:xfrm>
            </p:grpSpPr>
            <p:sp>
              <p:nvSpPr>
                <p:cNvPr id="623" name="Rectangle 622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4" name="Rectangle 623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5" name="Rectangle 624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6" name="Rectangle 625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7" name="Rectangle 626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8" name="Rectangle 627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9" name="Rectangle 628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</p:grpSp>
      </p:grpSp>
      <p:cxnSp>
        <p:nvCxnSpPr>
          <p:cNvPr id="869" name="Straight Arrow Connector 868"/>
          <p:cNvCxnSpPr/>
          <p:nvPr/>
        </p:nvCxnSpPr>
        <p:spPr>
          <a:xfrm>
            <a:off x="1384023" y="1839333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0" name="Straight Arrow Connector 869"/>
          <p:cNvCxnSpPr/>
          <p:nvPr/>
        </p:nvCxnSpPr>
        <p:spPr>
          <a:xfrm>
            <a:off x="1384023" y="2897842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1" name="Straight Arrow Connector 870"/>
          <p:cNvCxnSpPr/>
          <p:nvPr/>
        </p:nvCxnSpPr>
        <p:spPr>
          <a:xfrm>
            <a:off x="1384023" y="3965978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2" name="Straight Arrow Connector 871"/>
          <p:cNvCxnSpPr/>
          <p:nvPr/>
        </p:nvCxnSpPr>
        <p:spPr>
          <a:xfrm flipH="1">
            <a:off x="1384023" y="2456672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Straight Arrow Connector 872"/>
          <p:cNvCxnSpPr/>
          <p:nvPr/>
        </p:nvCxnSpPr>
        <p:spPr>
          <a:xfrm flipH="1">
            <a:off x="1384023" y="3534659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Straight Arrow Connector 873"/>
          <p:cNvCxnSpPr/>
          <p:nvPr/>
        </p:nvCxnSpPr>
        <p:spPr>
          <a:xfrm flipH="1">
            <a:off x="1384023" y="4612292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5" name="Freeform 874"/>
          <p:cNvSpPr/>
          <p:nvPr/>
        </p:nvSpPr>
        <p:spPr>
          <a:xfrm flipH="1">
            <a:off x="1323406" y="2556735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76" name="Freeform 875"/>
          <p:cNvSpPr/>
          <p:nvPr/>
        </p:nvSpPr>
        <p:spPr>
          <a:xfrm flipH="1">
            <a:off x="1323406" y="3630466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77" name="Freeform 876"/>
          <p:cNvSpPr/>
          <p:nvPr/>
        </p:nvSpPr>
        <p:spPr>
          <a:xfrm flipH="1">
            <a:off x="1323406" y="4733091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879" name="TextBox 878"/>
          <p:cNvSpPr txBox="1"/>
          <p:nvPr/>
        </p:nvSpPr>
        <p:spPr>
          <a:xfrm>
            <a:off x="861286" y="5259142"/>
            <a:ext cx="7202383" cy="315485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Previously, kernels could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be launched from the host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(painful to program!)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106199" y="3013862"/>
            <a:ext cx="5294376" cy="520586"/>
            <a:chOff x="5097956" y="2875626"/>
            <a:chExt cx="7059168" cy="693933"/>
          </a:xfrm>
        </p:grpSpPr>
        <p:sp>
          <p:nvSpPr>
            <p:cNvPr id="748" name="Rectangle 747"/>
            <p:cNvSpPr/>
            <p:nvPr/>
          </p:nvSpPr>
          <p:spPr>
            <a:xfrm>
              <a:off x="5097956" y="2875626"/>
              <a:ext cx="7059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5158416" y="2923476"/>
              <a:ext cx="6938249" cy="598233"/>
              <a:chOff x="5152330" y="2923123"/>
              <a:chExt cx="6938249" cy="598233"/>
            </a:xfrm>
          </p:grpSpPr>
          <p:grpSp>
            <p:nvGrpSpPr>
              <p:cNvPr id="750" name="Group 749"/>
              <p:cNvGrpSpPr/>
              <p:nvPr/>
            </p:nvGrpSpPr>
            <p:grpSpPr>
              <a:xfrm>
                <a:off x="5152330" y="2923829"/>
                <a:ext cx="597530" cy="597527"/>
                <a:chOff x="4466259" y="1638649"/>
                <a:chExt cx="1060855" cy="1060852"/>
              </a:xfrm>
            </p:grpSpPr>
            <p:sp>
              <p:nvSpPr>
                <p:cNvPr id="799" name="Rectangle 798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0" name="Rectangle 799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1" name="Rectangle 800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2" name="Rectangle 801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3" name="Rectangle 802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4" name="Rectangle 803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5" name="Rectangle 804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1" name="Group 750"/>
              <p:cNvGrpSpPr/>
              <p:nvPr/>
            </p:nvGrpSpPr>
            <p:grpSpPr>
              <a:xfrm>
                <a:off x="5786378" y="2923829"/>
                <a:ext cx="597530" cy="597527"/>
                <a:chOff x="5583271" y="1638649"/>
                <a:chExt cx="1060855" cy="1060852"/>
              </a:xfrm>
            </p:grpSpPr>
            <p:sp>
              <p:nvSpPr>
                <p:cNvPr id="792" name="Rectangle 791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3" name="Rectangle 792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4" name="Rectangle 793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5" name="Rectangle 794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6" name="Rectangle 795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7" name="Rectangle 796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8" name="Rectangle 797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2" name="Group 751"/>
              <p:cNvGrpSpPr/>
              <p:nvPr/>
            </p:nvGrpSpPr>
            <p:grpSpPr>
              <a:xfrm>
                <a:off x="6420427" y="2923829"/>
                <a:ext cx="597530" cy="597527"/>
                <a:chOff x="4466259" y="1638649"/>
                <a:chExt cx="1060855" cy="1060852"/>
              </a:xfrm>
            </p:grpSpPr>
            <p:sp>
              <p:nvSpPr>
                <p:cNvPr id="785" name="Rectangle 784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6" name="Rectangle 785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7" name="Rectangle 786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8" name="Rectangle 787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9" name="Rectangle 788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0" name="Rectangle 789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1" name="Rectangle 790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3" name="Group 752"/>
              <p:cNvGrpSpPr/>
              <p:nvPr/>
            </p:nvGrpSpPr>
            <p:grpSpPr>
              <a:xfrm>
                <a:off x="7054475" y="2923829"/>
                <a:ext cx="597530" cy="597527"/>
                <a:chOff x="5583271" y="1638649"/>
                <a:chExt cx="1060855" cy="1060852"/>
              </a:xfrm>
            </p:grpSpPr>
            <p:sp>
              <p:nvSpPr>
                <p:cNvPr id="778" name="Rectangle 777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9" name="Rectangle 778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0" name="Rectangle 779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1" name="Rectangle 780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2" name="Rectangle 781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3" name="Rectangle 782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4" name="Rectangle 783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4" name="Group 753"/>
              <p:cNvGrpSpPr/>
              <p:nvPr/>
            </p:nvGrpSpPr>
            <p:grpSpPr>
              <a:xfrm>
                <a:off x="7688523" y="2923829"/>
                <a:ext cx="597530" cy="597527"/>
                <a:chOff x="4466259" y="1638649"/>
                <a:chExt cx="1060855" cy="1060852"/>
              </a:xfrm>
            </p:grpSpPr>
            <p:sp>
              <p:nvSpPr>
                <p:cNvPr id="771" name="Rectangle 770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2" name="Rectangle 771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3" name="Rectangle 772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4" name="Rectangle 773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5" name="Rectangle 774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6" name="Rectangle 775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7" name="Rectangle 776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5" name="Group 754"/>
              <p:cNvGrpSpPr/>
              <p:nvPr/>
            </p:nvGrpSpPr>
            <p:grpSpPr>
              <a:xfrm>
                <a:off x="8322572" y="2923829"/>
                <a:ext cx="597530" cy="597527"/>
                <a:chOff x="5583271" y="1638649"/>
                <a:chExt cx="1060855" cy="1060852"/>
              </a:xfrm>
            </p:grpSpPr>
            <p:sp>
              <p:nvSpPr>
                <p:cNvPr id="764" name="Rectangle 763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5" name="Rectangle 764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6" name="Rectangle 765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7" name="Rectangle 766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8" name="Rectangle 767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9" name="Rectangle 768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70" name="Rectangle 769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56" name="Group 755"/>
              <p:cNvGrpSpPr/>
              <p:nvPr/>
            </p:nvGrpSpPr>
            <p:grpSpPr>
              <a:xfrm>
                <a:off x="8956622" y="2923829"/>
                <a:ext cx="597530" cy="597527"/>
                <a:chOff x="5583271" y="1638649"/>
                <a:chExt cx="1060855" cy="1060852"/>
              </a:xfrm>
            </p:grpSpPr>
            <p:sp>
              <p:nvSpPr>
                <p:cNvPr id="757" name="Rectangle 756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58" name="Rectangle 757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59" name="Rectangle 758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0" name="Rectangle 759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1" name="Rectangle 760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2" name="Rectangle 761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3" name="Rectangle 762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145"/>
              <p:cNvGrpSpPr/>
              <p:nvPr/>
            </p:nvGrpSpPr>
            <p:grpSpPr>
              <a:xfrm>
                <a:off x="9590902" y="2923123"/>
                <a:ext cx="597530" cy="597527"/>
                <a:chOff x="5583271" y="1638649"/>
                <a:chExt cx="1060855" cy="1060852"/>
              </a:xfrm>
            </p:grpSpPr>
            <p:sp>
              <p:nvSpPr>
                <p:cNvPr id="147" name="Rectangle 146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Rectangle 147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Rectangle 148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Rectangle 149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Rectangle 151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Rectangle 152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54" name="Group 153"/>
              <p:cNvGrpSpPr/>
              <p:nvPr/>
            </p:nvGrpSpPr>
            <p:grpSpPr>
              <a:xfrm>
                <a:off x="10224950" y="2923123"/>
                <a:ext cx="597530" cy="597527"/>
                <a:chOff x="4466259" y="1638649"/>
                <a:chExt cx="1060855" cy="1060852"/>
              </a:xfrm>
            </p:grpSpPr>
            <p:sp>
              <p:nvSpPr>
                <p:cNvPr id="155" name="Rectangle 154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Rectangle 155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Rectangle 156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Rectangle 157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Rectangle 158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Rectangle 159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Rectangle 160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62" name="Group 161"/>
              <p:cNvGrpSpPr/>
              <p:nvPr/>
            </p:nvGrpSpPr>
            <p:grpSpPr>
              <a:xfrm>
                <a:off x="10858999" y="2923123"/>
                <a:ext cx="597530" cy="597527"/>
                <a:chOff x="5583271" y="1638649"/>
                <a:chExt cx="1060855" cy="1060852"/>
              </a:xfrm>
            </p:grpSpPr>
            <p:sp>
              <p:nvSpPr>
                <p:cNvPr id="163" name="Rectangle 162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Rectangle 163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Rectangle 164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Rectangle 165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Rectangle 166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Rectangle 167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Rectangle 168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0" name="Group 169"/>
              <p:cNvGrpSpPr/>
              <p:nvPr/>
            </p:nvGrpSpPr>
            <p:grpSpPr>
              <a:xfrm>
                <a:off x="11493049" y="2923123"/>
                <a:ext cx="597530" cy="597527"/>
                <a:chOff x="5583271" y="1638649"/>
                <a:chExt cx="1060855" cy="1060852"/>
              </a:xfrm>
            </p:grpSpPr>
            <p:sp>
              <p:nvSpPr>
                <p:cNvPr id="171" name="Rectangle 17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Rectangle 17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Rectangle 17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Rectangle 17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8" name="Group 7"/>
          <p:cNvGrpSpPr/>
          <p:nvPr/>
        </p:nvGrpSpPr>
        <p:grpSpPr>
          <a:xfrm>
            <a:off x="3106202" y="4084404"/>
            <a:ext cx="4347434" cy="520586"/>
            <a:chOff x="4920532" y="4302643"/>
            <a:chExt cx="5796579" cy="693933"/>
          </a:xfrm>
        </p:grpSpPr>
        <p:sp>
          <p:nvSpPr>
            <p:cNvPr id="181" name="Rectangle 180"/>
            <p:cNvSpPr/>
            <p:nvPr/>
          </p:nvSpPr>
          <p:spPr>
            <a:xfrm>
              <a:off x="4920532" y="4302643"/>
              <a:ext cx="5796579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183" name="Group 182"/>
            <p:cNvGrpSpPr/>
            <p:nvPr/>
          </p:nvGrpSpPr>
          <p:grpSpPr>
            <a:xfrm>
              <a:off x="4980992" y="4351199"/>
              <a:ext cx="597530" cy="597527"/>
              <a:chOff x="4466259" y="1638649"/>
              <a:chExt cx="1060855" cy="1060852"/>
            </a:xfrm>
          </p:grpSpPr>
          <p:sp>
            <p:nvSpPr>
              <p:cNvPr id="264" name="Rectangle 263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5" name="Rectangle 264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6" name="Rectangle 265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7" name="Rectangle 266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8" name="Rectangle 267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9" name="Rectangle 268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70" name="Rectangle 269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5615040" y="4351199"/>
              <a:ext cx="597530" cy="597527"/>
              <a:chOff x="5583271" y="1638649"/>
              <a:chExt cx="1060855" cy="1060852"/>
            </a:xfrm>
          </p:grpSpPr>
          <p:sp>
            <p:nvSpPr>
              <p:cNvPr id="257" name="Rectangle 256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8" name="Rectangle 257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9" name="Rectangle 258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0" name="Rectangle 259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2" name="Rectangle 261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63" name="Rectangle 262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6249089" y="4351199"/>
              <a:ext cx="597530" cy="597527"/>
              <a:chOff x="4466259" y="1638649"/>
              <a:chExt cx="1060855" cy="1060852"/>
            </a:xfrm>
          </p:grpSpPr>
          <p:sp>
            <p:nvSpPr>
              <p:cNvPr id="250" name="Rectangle 249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1" name="Rectangle 250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2" name="Rectangle 251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3" name="Rectangle 252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4" name="Rectangle 253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5" name="Rectangle 254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56" name="Rectangle 255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6" name="Group 185"/>
            <p:cNvGrpSpPr/>
            <p:nvPr/>
          </p:nvGrpSpPr>
          <p:grpSpPr>
            <a:xfrm>
              <a:off x="6883137" y="4351199"/>
              <a:ext cx="597530" cy="597527"/>
              <a:chOff x="5583271" y="1638649"/>
              <a:chExt cx="1060855" cy="1060852"/>
            </a:xfrm>
          </p:grpSpPr>
          <p:sp>
            <p:nvSpPr>
              <p:cNvPr id="243" name="Rectangle 242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4" name="Rectangle 243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5" name="Rectangle 244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6" name="Rectangle 245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7" name="Rectangle 246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8" name="Rectangle 247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9" name="Rectangle 248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7" name="Group 186"/>
            <p:cNvGrpSpPr/>
            <p:nvPr/>
          </p:nvGrpSpPr>
          <p:grpSpPr>
            <a:xfrm>
              <a:off x="7517185" y="4351199"/>
              <a:ext cx="597530" cy="597527"/>
              <a:chOff x="4466259" y="1638649"/>
              <a:chExt cx="1060855" cy="1060852"/>
            </a:xfrm>
          </p:grpSpPr>
          <p:sp>
            <p:nvSpPr>
              <p:cNvPr id="236" name="Rectangle 235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7" name="Rectangle 236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8" name="Rectangle 237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9" name="Rectangle 238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0" name="Rectangle 239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1" name="Rectangle 240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42" name="Rectangle 241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8151234" y="4351199"/>
              <a:ext cx="597530" cy="597527"/>
              <a:chOff x="5583271" y="1638649"/>
              <a:chExt cx="1060855" cy="1060852"/>
            </a:xfrm>
          </p:grpSpPr>
          <p:sp>
            <p:nvSpPr>
              <p:cNvPr id="229" name="Rectangle 228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0" name="Rectangle 229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1" name="Rectangle 230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2" name="Rectangle 231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3" name="Rectangle 232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4" name="Rectangle 233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35" name="Rectangle 234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8785284" y="4351199"/>
              <a:ext cx="597530" cy="597527"/>
              <a:chOff x="5583271" y="1638649"/>
              <a:chExt cx="1060855" cy="1060852"/>
            </a:xfrm>
          </p:grpSpPr>
          <p:sp>
            <p:nvSpPr>
              <p:cNvPr id="222" name="Rectangle 221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4" name="Rectangle 223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5" name="Rectangle 224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7" name="Rectangle 226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8" name="Rectangle 227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9419564" y="4350493"/>
              <a:ext cx="597530" cy="597527"/>
              <a:chOff x="5583271" y="1638649"/>
              <a:chExt cx="1060855" cy="1060852"/>
            </a:xfrm>
          </p:grpSpPr>
          <p:sp>
            <p:nvSpPr>
              <p:cNvPr id="215" name="Rectangle 214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6" name="Rectangle 215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7" name="Rectangle 216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8" name="Rectangle 217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9" name="Rectangle 218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0" name="Rectangle 219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21" name="Rectangle 220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0053612" y="4350493"/>
              <a:ext cx="597530" cy="597527"/>
              <a:chOff x="4466259" y="1638649"/>
              <a:chExt cx="1060855" cy="1060852"/>
            </a:xfrm>
          </p:grpSpPr>
          <p:sp>
            <p:nvSpPr>
              <p:cNvPr id="208" name="Rectangle 207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09" name="Rectangle 208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0" name="Rectangle 209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1" name="Rectangle 210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2" name="Rectangle 211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3" name="Rectangle 212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214" name="Rectangle 213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71" name="Title 4">
            <a:extLst>
              <a:ext uri="{FF2B5EF4-FFF2-40B4-BE49-F238E27FC236}">
                <a16:creationId xmlns:a16="http://schemas.microsoft.com/office/drawing/2014/main" id="{6F92FEE4-E178-8647-BCD3-79ACB3D37227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9154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sz="3800" kern="0" dirty="0"/>
              <a:t>Kernel Launch without Dynamic Parallelism</a:t>
            </a:r>
          </a:p>
        </p:txBody>
      </p:sp>
      <p:sp>
        <p:nvSpPr>
          <p:cNvPr id="272" name="Slide Number Placeholder 3">
            <a:extLst>
              <a:ext uri="{FF2B5EF4-FFF2-40B4-BE49-F238E27FC236}">
                <a16:creationId xmlns:a16="http://schemas.microsoft.com/office/drawing/2014/main" id="{90AEC657-24C1-0C45-9046-6F8A098248F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05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3" grpId="0" animBg="1"/>
      <p:bldP spid="875" grpId="0" animBg="1"/>
      <p:bldP spid="876" grpId="0" animBg="1"/>
      <p:bldP spid="87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738980" y="1329659"/>
            <a:ext cx="7666045" cy="4691629"/>
            <a:chOff x="1023381" y="76079"/>
            <a:chExt cx="10221394" cy="6253876"/>
          </a:xfrm>
        </p:grpSpPr>
        <p:grpSp>
          <p:nvGrpSpPr>
            <p:cNvPr id="34" name="Group 33"/>
            <p:cNvGrpSpPr/>
            <p:nvPr/>
          </p:nvGrpSpPr>
          <p:grpSpPr>
            <a:xfrm>
              <a:off x="7118810" y="76079"/>
              <a:ext cx="4125965" cy="6253876"/>
              <a:chOff x="4722117" y="76079"/>
              <a:chExt cx="4125965" cy="6253876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4722117" y="2180380"/>
                <a:ext cx="4125965" cy="2045274"/>
                <a:chOff x="335283" y="3445581"/>
                <a:chExt cx="5501287" cy="2727031"/>
              </a:xfrm>
            </p:grpSpPr>
            <p:grpSp>
              <p:nvGrpSpPr>
                <p:cNvPr id="58" name="Group 57"/>
                <p:cNvGrpSpPr/>
                <p:nvPr/>
              </p:nvGrpSpPr>
              <p:grpSpPr>
                <a:xfrm>
                  <a:off x="3120616" y="4627904"/>
                  <a:ext cx="2715475" cy="289742"/>
                  <a:chOff x="2892013" y="5299424"/>
                  <a:chExt cx="2715475" cy="289742"/>
                </a:xfrm>
              </p:grpSpPr>
              <p:sp>
                <p:nvSpPr>
                  <p:cNvPr id="7" name="Right Triangle 6"/>
                  <p:cNvSpPr/>
                  <p:nvPr/>
                </p:nvSpPr>
                <p:spPr>
                  <a:xfrm flipH="1" flipV="1">
                    <a:off x="2892013" y="5299424"/>
                    <a:ext cx="455201" cy="289742"/>
                  </a:xfrm>
                  <a:prstGeom prst="rtTriangl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" name="Right Triangle 7"/>
                  <p:cNvSpPr/>
                  <p:nvPr/>
                </p:nvSpPr>
                <p:spPr>
                  <a:xfrm>
                    <a:off x="3887693" y="5299424"/>
                    <a:ext cx="1719795" cy="289742"/>
                  </a:xfrm>
                  <a:prstGeom prst="rtTriangl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" name="Rectangle 8"/>
                  <p:cNvSpPr/>
                  <p:nvPr/>
                </p:nvSpPr>
                <p:spPr>
                  <a:xfrm flipH="1">
                    <a:off x="3346735" y="5299424"/>
                    <a:ext cx="553372" cy="289742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6" name="Group 55"/>
                <p:cNvGrpSpPr/>
                <p:nvPr/>
              </p:nvGrpSpPr>
              <p:grpSpPr>
                <a:xfrm>
                  <a:off x="335283" y="4627904"/>
                  <a:ext cx="3145572" cy="289742"/>
                  <a:chOff x="106680" y="5299424"/>
                  <a:chExt cx="3145572" cy="289742"/>
                </a:xfrm>
              </p:grpSpPr>
              <p:sp>
                <p:nvSpPr>
                  <p:cNvPr id="11" name="Right Triangle 10"/>
                  <p:cNvSpPr/>
                  <p:nvPr/>
                </p:nvSpPr>
                <p:spPr>
                  <a:xfrm flipH="1">
                    <a:off x="106680" y="5299424"/>
                    <a:ext cx="1707383" cy="289742"/>
                  </a:xfrm>
                  <a:prstGeom prst="rtTriangl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" name="Right Triangle 11"/>
                  <p:cNvSpPr/>
                  <p:nvPr/>
                </p:nvSpPr>
                <p:spPr>
                  <a:xfrm>
                    <a:off x="2783098" y="5299424"/>
                    <a:ext cx="469154" cy="289742"/>
                  </a:xfrm>
                  <a:prstGeom prst="rtTriangle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" name="Rectangle 12"/>
                  <p:cNvSpPr/>
                  <p:nvPr/>
                </p:nvSpPr>
                <p:spPr>
                  <a:xfrm flipH="1">
                    <a:off x="1801636" y="5299424"/>
                    <a:ext cx="983535" cy="289742"/>
                  </a:xfrm>
                  <a:prstGeom prst="rect">
                    <a:avLst/>
                  </a:prstGeom>
                  <a:solidFill>
                    <a:schemeClr val="accent6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5" name="Group 54"/>
                <p:cNvGrpSpPr/>
                <p:nvPr/>
              </p:nvGrpSpPr>
              <p:grpSpPr>
                <a:xfrm>
                  <a:off x="1889570" y="3445581"/>
                  <a:ext cx="2404986" cy="1232011"/>
                  <a:chOff x="1660967" y="4117101"/>
                  <a:chExt cx="2404986" cy="1232011"/>
                </a:xfrm>
              </p:grpSpPr>
              <p:sp>
                <p:nvSpPr>
                  <p:cNvPr id="437" name="Rectangle 436"/>
                  <p:cNvSpPr/>
                  <p:nvPr/>
                </p:nvSpPr>
                <p:spPr>
                  <a:xfrm>
                    <a:off x="1774525" y="4208212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5" name="Rectangle 424"/>
                  <p:cNvSpPr/>
                  <p:nvPr/>
                </p:nvSpPr>
                <p:spPr>
                  <a:xfrm>
                    <a:off x="2891537" y="4208212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1" name="Rectangle 420"/>
                  <p:cNvSpPr/>
                  <p:nvPr/>
                </p:nvSpPr>
                <p:spPr>
                  <a:xfrm>
                    <a:off x="1660967" y="4117101"/>
                    <a:ext cx="2404986" cy="1232011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7" name="Rectangle 446"/>
                  <p:cNvSpPr/>
                  <p:nvPr/>
                </p:nvSpPr>
                <p:spPr>
                  <a:xfrm>
                    <a:off x="1926059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8" name="Rectangle 447"/>
                  <p:cNvSpPr/>
                  <p:nvPr/>
                </p:nvSpPr>
                <p:spPr>
                  <a:xfrm>
                    <a:off x="2093964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3" name="Rectangle 442"/>
                  <p:cNvSpPr/>
                  <p:nvPr/>
                </p:nvSpPr>
                <p:spPr>
                  <a:xfrm>
                    <a:off x="2434341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4" name="Rectangle 443"/>
                  <p:cNvSpPr/>
                  <p:nvPr/>
                </p:nvSpPr>
                <p:spPr>
                  <a:xfrm>
                    <a:off x="2602246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5" name="Rectangle 434"/>
                  <p:cNvSpPr/>
                  <p:nvPr/>
                </p:nvSpPr>
                <p:spPr>
                  <a:xfrm>
                    <a:off x="3043071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6" name="Rectangle 435"/>
                  <p:cNvSpPr/>
                  <p:nvPr/>
                </p:nvSpPr>
                <p:spPr>
                  <a:xfrm>
                    <a:off x="3210976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1" name="Rectangle 430"/>
                  <p:cNvSpPr/>
                  <p:nvPr/>
                </p:nvSpPr>
                <p:spPr>
                  <a:xfrm>
                    <a:off x="3551353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2" name="Rectangle 431"/>
                  <p:cNvSpPr/>
                  <p:nvPr/>
                </p:nvSpPr>
                <p:spPr>
                  <a:xfrm>
                    <a:off x="3719258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6" name="Rectangle 445"/>
                  <p:cNvSpPr/>
                  <p:nvPr/>
                </p:nvSpPr>
                <p:spPr>
                  <a:xfrm>
                    <a:off x="1826811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2" name="Rectangle 441"/>
                  <p:cNvSpPr/>
                  <p:nvPr/>
                </p:nvSpPr>
                <p:spPr>
                  <a:xfrm>
                    <a:off x="2335093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4" name="Rectangle 433"/>
                  <p:cNvSpPr/>
                  <p:nvPr/>
                </p:nvSpPr>
                <p:spPr>
                  <a:xfrm>
                    <a:off x="2943823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0" name="Rectangle 429"/>
                  <p:cNvSpPr/>
                  <p:nvPr/>
                </p:nvSpPr>
                <p:spPr>
                  <a:xfrm>
                    <a:off x="3452105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cxnSp>
              <p:nvCxnSpPr>
                <p:cNvPr id="322" name="Straight Arrow Connector 321"/>
                <p:cNvCxnSpPr>
                  <a:stCxn id="447" idx="2"/>
                  <a:endCxn id="369" idx="0"/>
                </p:cNvCxnSpPr>
                <p:nvPr/>
              </p:nvCxnSpPr>
              <p:spPr>
                <a:xfrm flipH="1">
                  <a:off x="1914444" y="4475138"/>
                  <a:ext cx="281020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Straight Arrow Connector 322"/>
                <p:cNvCxnSpPr>
                  <a:stCxn id="435" idx="2"/>
                  <a:endCxn id="329" idx="0"/>
                </p:cNvCxnSpPr>
                <p:nvPr/>
              </p:nvCxnSpPr>
              <p:spPr>
                <a:xfrm>
                  <a:off x="3312475" y="4475138"/>
                  <a:ext cx="1385040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19" name="TextBox 318"/>
                <p:cNvSpPr txBox="1"/>
                <p:nvPr/>
              </p:nvSpPr>
              <p:spPr>
                <a:xfrm>
                  <a:off x="347557" y="5700811"/>
                  <a:ext cx="5489013" cy="4718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5742A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Block-Granularity</a:t>
                  </a:r>
                  <a:r>
                    <a:rPr kumimoji="0" lang="en-US" sz="112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 Kernel Launch Aggregation</a:t>
                  </a:r>
                </a:p>
              </p:txBody>
            </p:sp>
            <p:grpSp>
              <p:nvGrpSpPr>
                <p:cNvPr id="59" name="Group 58"/>
                <p:cNvGrpSpPr/>
                <p:nvPr/>
              </p:nvGrpSpPr>
              <p:grpSpPr>
                <a:xfrm>
                  <a:off x="348031" y="4972949"/>
                  <a:ext cx="3132825" cy="749985"/>
                  <a:chOff x="119428" y="5644469"/>
                  <a:chExt cx="3132825" cy="749985"/>
                </a:xfrm>
              </p:grpSpPr>
              <p:sp>
                <p:nvSpPr>
                  <p:cNvPr id="409" name="Rectangle 408"/>
                  <p:cNvSpPr/>
                  <p:nvPr/>
                </p:nvSpPr>
                <p:spPr>
                  <a:xfrm>
                    <a:off x="1017801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7" name="Rectangle 396"/>
                  <p:cNvSpPr/>
                  <p:nvPr/>
                </p:nvSpPr>
                <p:spPr>
                  <a:xfrm>
                    <a:off x="1697780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3" name="Rectangle 382"/>
                  <p:cNvSpPr/>
                  <p:nvPr/>
                </p:nvSpPr>
                <p:spPr>
                  <a:xfrm>
                    <a:off x="2540562" y="5696566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1" name="Rectangle 370"/>
                  <p:cNvSpPr/>
                  <p:nvPr/>
                </p:nvSpPr>
                <p:spPr>
                  <a:xfrm>
                    <a:off x="175019" y="5696566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9" name="Rectangle 418"/>
                  <p:cNvSpPr/>
                  <p:nvPr/>
                </p:nvSpPr>
                <p:spPr>
                  <a:xfrm>
                    <a:off x="1110047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0" name="Rectangle 419"/>
                  <p:cNvSpPr/>
                  <p:nvPr/>
                </p:nvSpPr>
                <p:spPr>
                  <a:xfrm>
                    <a:off x="1212259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5" name="Rectangle 414"/>
                  <p:cNvSpPr/>
                  <p:nvPr/>
                </p:nvSpPr>
                <p:spPr>
                  <a:xfrm>
                    <a:off x="1419462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6" name="Rectangle 415"/>
                  <p:cNvSpPr/>
                  <p:nvPr/>
                </p:nvSpPr>
                <p:spPr>
                  <a:xfrm>
                    <a:off x="1521674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7" name="Rectangle 406"/>
                  <p:cNvSpPr/>
                  <p:nvPr/>
                </p:nvSpPr>
                <p:spPr>
                  <a:xfrm>
                    <a:off x="1790026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8" name="Rectangle 407"/>
                  <p:cNvSpPr/>
                  <p:nvPr/>
                </p:nvSpPr>
                <p:spPr>
                  <a:xfrm>
                    <a:off x="1892238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3" name="Rectangle 402"/>
                  <p:cNvSpPr/>
                  <p:nvPr/>
                </p:nvSpPr>
                <p:spPr>
                  <a:xfrm>
                    <a:off x="2099441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4" name="Rectangle 403"/>
                  <p:cNvSpPr/>
                  <p:nvPr/>
                </p:nvSpPr>
                <p:spPr>
                  <a:xfrm>
                    <a:off x="2201653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3" name="Rectangle 392"/>
                  <p:cNvSpPr/>
                  <p:nvPr/>
                </p:nvSpPr>
                <p:spPr>
                  <a:xfrm>
                    <a:off x="2632808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4" name="Rectangle 393"/>
                  <p:cNvSpPr/>
                  <p:nvPr/>
                </p:nvSpPr>
                <p:spPr>
                  <a:xfrm>
                    <a:off x="2735020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9" name="Rectangle 388"/>
                  <p:cNvSpPr/>
                  <p:nvPr/>
                </p:nvSpPr>
                <p:spPr>
                  <a:xfrm>
                    <a:off x="2942223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0" name="Rectangle 389"/>
                  <p:cNvSpPr/>
                  <p:nvPr/>
                </p:nvSpPr>
                <p:spPr>
                  <a:xfrm>
                    <a:off x="3044435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9" name="Rectangle 368"/>
                  <p:cNvSpPr/>
                  <p:nvPr/>
                </p:nvSpPr>
                <p:spPr>
                  <a:xfrm>
                    <a:off x="119428" y="5644469"/>
                    <a:ext cx="3132825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6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1" name="Rectangle 380"/>
                  <p:cNvSpPr/>
                  <p:nvPr/>
                </p:nvSpPr>
                <p:spPr>
                  <a:xfrm>
                    <a:off x="267265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2" name="Rectangle 381"/>
                  <p:cNvSpPr/>
                  <p:nvPr/>
                </p:nvSpPr>
                <p:spPr>
                  <a:xfrm>
                    <a:off x="369477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7" name="Rectangle 376"/>
                  <p:cNvSpPr/>
                  <p:nvPr/>
                </p:nvSpPr>
                <p:spPr>
                  <a:xfrm>
                    <a:off x="576680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8" name="Rectangle 377"/>
                  <p:cNvSpPr/>
                  <p:nvPr/>
                </p:nvSpPr>
                <p:spPr>
                  <a:xfrm>
                    <a:off x="678892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8" name="Rectangle 387"/>
                  <p:cNvSpPr/>
                  <p:nvPr/>
                </p:nvSpPr>
                <p:spPr>
                  <a:xfrm>
                    <a:off x="2881806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8" name="Rectangle 417"/>
                  <p:cNvSpPr/>
                  <p:nvPr/>
                </p:nvSpPr>
                <p:spPr>
                  <a:xfrm>
                    <a:off x="1049630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4" name="Rectangle 413"/>
                  <p:cNvSpPr/>
                  <p:nvPr/>
                </p:nvSpPr>
                <p:spPr>
                  <a:xfrm>
                    <a:off x="1359045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6" name="Rectangle 405"/>
                  <p:cNvSpPr/>
                  <p:nvPr/>
                </p:nvSpPr>
                <p:spPr>
                  <a:xfrm>
                    <a:off x="1729609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2" name="Rectangle 401"/>
                  <p:cNvSpPr/>
                  <p:nvPr/>
                </p:nvSpPr>
                <p:spPr>
                  <a:xfrm>
                    <a:off x="2039024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2" name="Rectangle 391"/>
                  <p:cNvSpPr/>
                  <p:nvPr/>
                </p:nvSpPr>
                <p:spPr>
                  <a:xfrm>
                    <a:off x="2572391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0" name="Rectangle 379"/>
                  <p:cNvSpPr/>
                  <p:nvPr/>
                </p:nvSpPr>
                <p:spPr>
                  <a:xfrm>
                    <a:off x="206848" y="5729696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6" name="Rectangle 375"/>
                  <p:cNvSpPr/>
                  <p:nvPr/>
                </p:nvSpPr>
                <p:spPr>
                  <a:xfrm>
                    <a:off x="516263" y="5729696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0" name="Group 59"/>
                <p:cNvGrpSpPr/>
                <p:nvPr/>
              </p:nvGrpSpPr>
              <p:grpSpPr>
                <a:xfrm>
                  <a:off x="3558936" y="4972949"/>
                  <a:ext cx="2277157" cy="749985"/>
                  <a:chOff x="3330333" y="5644469"/>
                  <a:chExt cx="2277157" cy="749985"/>
                </a:xfrm>
              </p:grpSpPr>
              <p:sp>
                <p:nvSpPr>
                  <p:cNvPr id="357" name="Rectangle 356"/>
                  <p:cNvSpPr/>
                  <p:nvPr/>
                </p:nvSpPr>
                <p:spPr>
                  <a:xfrm>
                    <a:off x="4906109" y="5696566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5" name="Rectangle 344"/>
                  <p:cNvSpPr/>
                  <p:nvPr/>
                </p:nvSpPr>
                <p:spPr>
                  <a:xfrm>
                    <a:off x="3383344" y="5699932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3" name="Rectangle 332"/>
                  <p:cNvSpPr/>
                  <p:nvPr/>
                </p:nvSpPr>
                <p:spPr>
                  <a:xfrm>
                    <a:off x="4063323" y="5699932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7" name="Rectangle 366"/>
                  <p:cNvSpPr/>
                  <p:nvPr/>
                </p:nvSpPr>
                <p:spPr>
                  <a:xfrm>
                    <a:off x="4998355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8" name="Rectangle 367"/>
                  <p:cNvSpPr/>
                  <p:nvPr/>
                </p:nvSpPr>
                <p:spPr>
                  <a:xfrm>
                    <a:off x="5100567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3" name="Rectangle 362"/>
                  <p:cNvSpPr/>
                  <p:nvPr/>
                </p:nvSpPr>
                <p:spPr>
                  <a:xfrm>
                    <a:off x="5307770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4" name="Rectangle 363"/>
                  <p:cNvSpPr/>
                  <p:nvPr/>
                </p:nvSpPr>
                <p:spPr>
                  <a:xfrm>
                    <a:off x="5409982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9" name="Rectangle 328"/>
                  <p:cNvSpPr/>
                  <p:nvPr/>
                </p:nvSpPr>
                <p:spPr>
                  <a:xfrm>
                    <a:off x="3330333" y="5644469"/>
                    <a:ext cx="2277157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6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5" name="Rectangle 354"/>
                  <p:cNvSpPr/>
                  <p:nvPr/>
                </p:nvSpPr>
                <p:spPr>
                  <a:xfrm>
                    <a:off x="3475590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6" name="Rectangle 355"/>
                  <p:cNvSpPr/>
                  <p:nvPr/>
                </p:nvSpPr>
                <p:spPr>
                  <a:xfrm>
                    <a:off x="3577802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1" name="Rectangle 350"/>
                  <p:cNvSpPr/>
                  <p:nvPr/>
                </p:nvSpPr>
                <p:spPr>
                  <a:xfrm>
                    <a:off x="3785005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2" name="Rectangle 351"/>
                  <p:cNvSpPr/>
                  <p:nvPr/>
                </p:nvSpPr>
                <p:spPr>
                  <a:xfrm>
                    <a:off x="3887217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3" name="Rectangle 342"/>
                  <p:cNvSpPr/>
                  <p:nvPr/>
                </p:nvSpPr>
                <p:spPr>
                  <a:xfrm>
                    <a:off x="4155569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4" name="Rectangle 343"/>
                  <p:cNvSpPr/>
                  <p:nvPr/>
                </p:nvSpPr>
                <p:spPr>
                  <a:xfrm>
                    <a:off x="4257781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9" name="Rectangle 338"/>
                  <p:cNvSpPr/>
                  <p:nvPr/>
                </p:nvSpPr>
                <p:spPr>
                  <a:xfrm>
                    <a:off x="4464984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0" name="Rectangle 339"/>
                  <p:cNvSpPr/>
                  <p:nvPr/>
                </p:nvSpPr>
                <p:spPr>
                  <a:xfrm>
                    <a:off x="4567196" y="5774447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6" name="Rectangle 365"/>
                  <p:cNvSpPr/>
                  <p:nvPr/>
                </p:nvSpPr>
                <p:spPr>
                  <a:xfrm>
                    <a:off x="4937938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2" name="Rectangle 361"/>
                  <p:cNvSpPr/>
                  <p:nvPr/>
                </p:nvSpPr>
                <p:spPr>
                  <a:xfrm>
                    <a:off x="5247353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4" name="Rectangle 353"/>
                  <p:cNvSpPr/>
                  <p:nvPr/>
                </p:nvSpPr>
                <p:spPr>
                  <a:xfrm>
                    <a:off x="3415173" y="5733062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0" name="Rectangle 349"/>
                  <p:cNvSpPr/>
                  <p:nvPr/>
                </p:nvSpPr>
                <p:spPr>
                  <a:xfrm>
                    <a:off x="3724588" y="5733062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2" name="Rectangle 341"/>
                  <p:cNvSpPr/>
                  <p:nvPr/>
                </p:nvSpPr>
                <p:spPr>
                  <a:xfrm>
                    <a:off x="4095152" y="5733062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8" name="Rectangle 337"/>
                  <p:cNvSpPr/>
                  <p:nvPr/>
                </p:nvSpPr>
                <p:spPr>
                  <a:xfrm>
                    <a:off x="4404567" y="5733062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1" name="Group 30"/>
              <p:cNvGrpSpPr/>
              <p:nvPr/>
            </p:nvGrpSpPr>
            <p:grpSpPr>
              <a:xfrm>
                <a:off x="4725611" y="4284681"/>
                <a:ext cx="4118977" cy="2045274"/>
                <a:chOff x="6364272" y="3445581"/>
                <a:chExt cx="5491969" cy="2727031"/>
              </a:xfrm>
            </p:grpSpPr>
            <p:grpSp>
              <p:nvGrpSpPr>
                <p:cNvPr id="450" name="Group 449"/>
                <p:cNvGrpSpPr/>
                <p:nvPr/>
              </p:nvGrpSpPr>
              <p:grpSpPr>
                <a:xfrm>
                  <a:off x="6364272" y="4627904"/>
                  <a:ext cx="5491969" cy="289742"/>
                  <a:chOff x="6592874" y="5299424"/>
                  <a:chExt cx="5491969" cy="289742"/>
                </a:xfrm>
              </p:grpSpPr>
              <p:sp>
                <p:nvSpPr>
                  <p:cNvPr id="3" name="Right Triangle 2"/>
                  <p:cNvSpPr/>
                  <p:nvPr/>
                </p:nvSpPr>
                <p:spPr>
                  <a:xfrm flipH="1">
                    <a:off x="6592874" y="5299424"/>
                    <a:ext cx="1707382" cy="289742"/>
                  </a:xfrm>
                  <a:prstGeom prst="rtTriangle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" name="Right Triangle 3"/>
                  <p:cNvSpPr/>
                  <p:nvPr/>
                </p:nvSpPr>
                <p:spPr>
                  <a:xfrm>
                    <a:off x="10430222" y="5299424"/>
                    <a:ext cx="1654621" cy="289742"/>
                  </a:xfrm>
                  <a:prstGeom prst="rtTriangle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" name="Rectangle 4"/>
                  <p:cNvSpPr/>
                  <p:nvPr/>
                </p:nvSpPr>
                <p:spPr>
                  <a:xfrm flipH="1">
                    <a:off x="8287830" y="5299424"/>
                    <a:ext cx="2142392" cy="289742"/>
                  </a:xfrm>
                  <a:prstGeom prst="rect">
                    <a:avLst/>
                  </a:prstGeom>
                  <a:solidFill>
                    <a:schemeClr val="accent5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51" name="TextBox 450"/>
                <p:cNvSpPr txBox="1"/>
                <p:nvPr/>
              </p:nvSpPr>
              <p:spPr>
                <a:xfrm>
                  <a:off x="6368181" y="5700811"/>
                  <a:ext cx="5488060" cy="4718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Kernel-Granularity</a:t>
                  </a:r>
                  <a:r>
                    <a:rPr kumimoji="0" lang="en-US" sz="112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 </a:t>
                  </a:r>
                  <a:r>
                    <a:rPr kumimoji="0" lang="en-US" sz="112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Kernel Launch Aggregation</a:t>
                  </a:r>
                </a:p>
              </p:txBody>
            </p:sp>
            <p:sp>
              <p:nvSpPr>
                <p:cNvPr id="452" name="TextBox 451"/>
                <p:cNvSpPr txBox="1"/>
                <p:nvPr/>
              </p:nvSpPr>
              <p:spPr>
                <a:xfrm>
                  <a:off x="6751207" y="4610422"/>
                  <a:ext cx="4731091" cy="4512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--- terminate parent, launch child from host ---</a:t>
                  </a:r>
                </a:p>
              </p:txBody>
            </p:sp>
            <p:grpSp>
              <p:nvGrpSpPr>
                <p:cNvPr id="449" name="Group 448"/>
                <p:cNvGrpSpPr/>
                <p:nvPr/>
              </p:nvGrpSpPr>
              <p:grpSpPr>
                <a:xfrm>
                  <a:off x="6368180" y="4972949"/>
                  <a:ext cx="5488061" cy="749985"/>
                  <a:chOff x="6596782" y="5644469"/>
                  <a:chExt cx="5488061" cy="749985"/>
                </a:xfrm>
              </p:grpSpPr>
              <p:sp>
                <p:nvSpPr>
                  <p:cNvPr id="538" name="Rectangle 537"/>
                  <p:cNvSpPr/>
                  <p:nvPr/>
                </p:nvSpPr>
                <p:spPr>
                  <a:xfrm>
                    <a:off x="7495155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6" name="Rectangle 525"/>
                  <p:cNvSpPr/>
                  <p:nvPr/>
                </p:nvSpPr>
                <p:spPr>
                  <a:xfrm>
                    <a:off x="8175134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2" name="Rectangle 511"/>
                  <p:cNvSpPr/>
                  <p:nvPr/>
                </p:nvSpPr>
                <p:spPr>
                  <a:xfrm>
                    <a:off x="9017916" y="5696566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0" name="Rectangle 499"/>
                  <p:cNvSpPr/>
                  <p:nvPr/>
                </p:nvSpPr>
                <p:spPr>
                  <a:xfrm>
                    <a:off x="6652373" y="5696566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6" name="Rectangle 485"/>
                  <p:cNvSpPr/>
                  <p:nvPr/>
                </p:nvSpPr>
                <p:spPr>
                  <a:xfrm>
                    <a:off x="11383462" y="5696566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4" name="Rectangle 473"/>
                  <p:cNvSpPr/>
                  <p:nvPr/>
                </p:nvSpPr>
                <p:spPr>
                  <a:xfrm>
                    <a:off x="9860698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2" name="Rectangle 461"/>
                  <p:cNvSpPr/>
                  <p:nvPr/>
                </p:nvSpPr>
                <p:spPr>
                  <a:xfrm>
                    <a:off x="10540677" y="5699933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8" name="Rectangle 547"/>
                  <p:cNvSpPr/>
                  <p:nvPr/>
                </p:nvSpPr>
                <p:spPr>
                  <a:xfrm>
                    <a:off x="7587401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9" name="Rectangle 548"/>
                  <p:cNvSpPr/>
                  <p:nvPr/>
                </p:nvSpPr>
                <p:spPr>
                  <a:xfrm>
                    <a:off x="7689613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4" name="Rectangle 543"/>
                  <p:cNvSpPr/>
                  <p:nvPr/>
                </p:nvSpPr>
                <p:spPr>
                  <a:xfrm>
                    <a:off x="7896816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5" name="Rectangle 544"/>
                  <p:cNvSpPr/>
                  <p:nvPr/>
                </p:nvSpPr>
                <p:spPr>
                  <a:xfrm>
                    <a:off x="7999028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6" name="Rectangle 535"/>
                  <p:cNvSpPr/>
                  <p:nvPr/>
                </p:nvSpPr>
                <p:spPr>
                  <a:xfrm>
                    <a:off x="8267380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7" name="Rectangle 536"/>
                  <p:cNvSpPr/>
                  <p:nvPr/>
                </p:nvSpPr>
                <p:spPr>
                  <a:xfrm>
                    <a:off x="8369592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2" name="Rectangle 531"/>
                  <p:cNvSpPr/>
                  <p:nvPr/>
                </p:nvSpPr>
                <p:spPr>
                  <a:xfrm>
                    <a:off x="8576795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3" name="Rectangle 532"/>
                  <p:cNvSpPr/>
                  <p:nvPr/>
                </p:nvSpPr>
                <p:spPr>
                  <a:xfrm>
                    <a:off x="8679007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2" name="Rectangle 521"/>
                  <p:cNvSpPr/>
                  <p:nvPr/>
                </p:nvSpPr>
                <p:spPr>
                  <a:xfrm>
                    <a:off x="9110162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3" name="Rectangle 522"/>
                  <p:cNvSpPr/>
                  <p:nvPr/>
                </p:nvSpPr>
                <p:spPr>
                  <a:xfrm>
                    <a:off x="9212374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8" name="Rectangle 517"/>
                  <p:cNvSpPr/>
                  <p:nvPr/>
                </p:nvSpPr>
                <p:spPr>
                  <a:xfrm>
                    <a:off x="9419577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9" name="Rectangle 518"/>
                  <p:cNvSpPr/>
                  <p:nvPr/>
                </p:nvSpPr>
                <p:spPr>
                  <a:xfrm>
                    <a:off x="9521789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8" name="Rectangle 497"/>
                  <p:cNvSpPr/>
                  <p:nvPr/>
                </p:nvSpPr>
                <p:spPr>
                  <a:xfrm>
                    <a:off x="6596782" y="5644469"/>
                    <a:ext cx="5488061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5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0" name="Rectangle 509"/>
                  <p:cNvSpPr/>
                  <p:nvPr/>
                </p:nvSpPr>
                <p:spPr>
                  <a:xfrm>
                    <a:off x="6744619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1" name="Rectangle 510"/>
                  <p:cNvSpPr/>
                  <p:nvPr/>
                </p:nvSpPr>
                <p:spPr>
                  <a:xfrm>
                    <a:off x="6846831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6" name="Rectangle 505"/>
                  <p:cNvSpPr/>
                  <p:nvPr/>
                </p:nvSpPr>
                <p:spPr>
                  <a:xfrm>
                    <a:off x="7054034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7" name="Rectangle 506"/>
                  <p:cNvSpPr/>
                  <p:nvPr/>
                </p:nvSpPr>
                <p:spPr>
                  <a:xfrm>
                    <a:off x="7156246" y="5771081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6" name="Rectangle 495"/>
                  <p:cNvSpPr/>
                  <p:nvPr/>
                </p:nvSpPr>
                <p:spPr>
                  <a:xfrm>
                    <a:off x="11475708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7" name="Rectangle 496"/>
                  <p:cNvSpPr/>
                  <p:nvPr/>
                </p:nvSpPr>
                <p:spPr>
                  <a:xfrm>
                    <a:off x="11577920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2" name="Rectangle 491"/>
                  <p:cNvSpPr/>
                  <p:nvPr/>
                </p:nvSpPr>
                <p:spPr>
                  <a:xfrm>
                    <a:off x="11785123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3" name="Rectangle 492"/>
                  <p:cNvSpPr/>
                  <p:nvPr/>
                </p:nvSpPr>
                <p:spPr>
                  <a:xfrm>
                    <a:off x="11887335" y="5771081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4" name="Rectangle 483"/>
                  <p:cNvSpPr/>
                  <p:nvPr/>
                </p:nvSpPr>
                <p:spPr>
                  <a:xfrm>
                    <a:off x="9952944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5" name="Rectangle 484"/>
                  <p:cNvSpPr/>
                  <p:nvPr/>
                </p:nvSpPr>
                <p:spPr>
                  <a:xfrm>
                    <a:off x="10055156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0" name="Rectangle 479"/>
                  <p:cNvSpPr/>
                  <p:nvPr/>
                </p:nvSpPr>
                <p:spPr>
                  <a:xfrm>
                    <a:off x="10262359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1" name="Rectangle 480"/>
                  <p:cNvSpPr/>
                  <p:nvPr/>
                </p:nvSpPr>
                <p:spPr>
                  <a:xfrm>
                    <a:off x="10364571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2" name="Rectangle 471"/>
                  <p:cNvSpPr/>
                  <p:nvPr/>
                </p:nvSpPr>
                <p:spPr>
                  <a:xfrm>
                    <a:off x="10632923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3" name="Rectangle 472"/>
                  <p:cNvSpPr/>
                  <p:nvPr/>
                </p:nvSpPr>
                <p:spPr>
                  <a:xfrm>
                    <a:off x="10735135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8" name="Rectangle 467"/>
                  <p:cNvSpPr/>
                  <p:nvPr/>
                </p:nvSpPr>
                <p:spPr>
                  <a:xfrm>
                    <a:off x="10942338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9" name="Rectangle 468"/>
                  <p:cNvSpPr/>
                  <p:nvPr/>
                </p:nvSpPr>
                <p:spPr>
                  <a:xfrm>
                    <a:off x="11044550" y="5774448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7" name="Rectangle 546"/>
                  <p:cNvSpPr/>
                  <p:nvPr/>
                </p:nvSpPr>
                <p:spPr>
                  <a:xfrm>
                    <a:off x="7526984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3" name="Rectangle 542"/>
                  <p:cNvSpPr/>
                  <p:nvPr/>
                </p:nvSpPr>
                <p:spPr>
                  <a:xfrm>
                    <a:off x="7836399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5" name="Rectangle 534"/>
                  <p:cNvSpPr/>
                  <p:nvPr/>
                </p:nvSpPr>
                <p:spPr>
                  <a:xfrm>
                    <a:off x="8206963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31" name="Rectangle 530"/>
                  <p:cNvSpPr/>
                  <p:nvPr/>
                </p:nvSpPr>
                <p:spPr>
                  <a:xfrm>
                    <a:off x="8516378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1" name="Rectangle 520"/>
                  <p:cNvSpPr/>
                  <p:nvPr/>
                </p:nvSpPr>
                <p:spPr>
                  <a:xfrm>
                    <a:off x="9049745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17" name="Rectangle 516"/>
                  <p:cNvSpPr/>
                  <p:nvPr/>
                </p:nvSpPr>
                <p:spPr>
                  <a:xfrm>
                    <a:off x="9359160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9" name="Rectangle 508"/>
                  <p:cNvSpPr/>
                  <p:nvPr/>
                </p:nvSpPr>
                <p:spPr>
                  <a:xfrm>
                    <a:off x="6684202" y="5729696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5" name="Rectangle 504"/>
                  <p:cNvSpPr/>
                  <p:nvPr/>
                </p:nvSpPr>
                <p:spPr>
                  <a:xfrm>
                    <a:off x="6993617" y="5729696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5" name="Rectangle 494"/>
                  <p:cNvSpPr/>
                  <p:nvPr/>
                </p:nvSpPr>
                <p:spPr>
                  <a:xfrm>
                    <a:off x="11415291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1" name="Rectangle 490"/>
                  <p:cNvSpPr/>
                  <p:nvPr/>
                </p:nvSpPr>
                <p:spPr>
                  <a:xfrm>
                    <a:off x="11724706" y="5729696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3" name="Rectangle 482"/>
                  <p:cNvSpPr/>
                  <p:nvPr/>
                </p:nvSpPr>
                <p:spPr>
                  <a:xfrm>
                    <a:off x="9892527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9" name="Rectangle 478"/>
                  <p:cNvSpPr/>
                  <p:nvPr/>
                </p:nvSpPr>
                <p:spPr>
                  <a:xfrm>
                    <a:off x="10201942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71" name="Rectangle 470"/>
                  <p:cNvSpPr/>
                  <p:nvPr/>
                </p:nvSpPr>
                <p:spPr>
                  <a:xfrm>
                    <a:off x="10572506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67" name="Rectangle 466"/>
                  <p:cNvSpPr/>
                  <p:nvPr/>
                </p:nvSpPr>
                <p:spPr>
                  <a:xfrm>
                    <a:off x="10881921" y="5733063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1" name="Group 60"/>
                <p:cNvGrpSpPr/>
                <p:nvPr/>
              </p:nvGrpSpPr>
              <p:grpSpPr>
                <a:xfrm>
                  <a:off x="7909720" y="3445581"/>
                  <a:ext cx="2404984" cy="1232011"/>
                  <a:chOff x="8138322" y="4117101"/>
                  <a:chExt cx="2404984" cy="1232011"/>
                </a:xfrm>
              </p:grpSpPr>
              <p:sp>
                <p:nvSpPr>
                  <p:cNvPr id="566" name="Rectangle 565"/>
                  <p:cNvSpPr/>
                  <p:nvPr/>
                </p:nvSpPr>
                <p:spPr>
                  <a:xfrm>
                    <a:off x="8251879" y="4208212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4" name="Rectangle 553"/>
                  <p:cNvSpPr/>
                  <p:nvPr/>
                </p:nvSpPr>
                <p:spPr>
                  <a:xfrm>
                    <a:off x="9368890" y="4208212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0" name="Rectangle 549"/>
                  <p:cNvSpPr/>
                  <p:nvPr/>
                </p:nvSpPr>
                <p:spPr>
                  <a:xfrm>
                    <a:off x="8138322" y="4117101"/>
                    <a:ext cx="2404984" cy="1232011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6" name="Rectangle 575"/>
                  <p:cNvSpPr/>
                  <p:nvPr/>
                </p:nvSpPr>
                <p:spPr>
                  <a:xfrm>
                    <a:off x="8403413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7" name="Rectangle 576"/>
                  <p:cNvSpPr/>
                  <p:nvPr/>
                </p:nvSpPr>
                <p:spPr>
                  <a:xfrm>
                    <a:off x="8571318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2" name="Rectangle 571"/>
                  <p:cNvSpPr/>
                  <p:nvPr/>
                </p:nvSpPr>
                <p:spPr>
                  <a:xfrm>
                    <a:off x="8911695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3" name="Rectangle 572"/>
                  <p:cNvSpPr/>
                  <p:nvPr/>
                </p:nvSpPr>
                <p:spPr>
                  <a:xfrm>
                    <a:off x="9079600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4" name="Rectangle 563"/>
                  <p:cNvSpPr/>
                  <p:nvPr/>
                </p:nvSpPr>
                <p:spPr>
                  <a:xfrm>
                    <a:off x="9520424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5" name="Rectangle 564"/>
                  <p:cNvSpPr/>
                  <p:nvPr/>
                </p:nvSpPr>
                <p:spPr>
                  <a:xfrm>
                    <a:off x="9688329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0" name="Rectangle 559"/>
                  <p:cNvSpPr/>
                  <p:nvPr/>
                </p:nvSpPr>
                <p:spPr>
                  <a:xfrm>
                    <a:off x="10028706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1" name="Rectangle 560"/>
                  <p:cNvSpPr/>
                  <p:nvPr/>
                </p:nvSpPr>
                <p:spPr>
                  <a:xfrm>
                    <a:off x="10196611" y="4330618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5" name="Rectangle 574"/>
                  <p:cNvSpPr/>
                  <p:nvPr/>
                </p:nvSpPr>
                <p:spPr>
                  <a:xfrm>
                    <a:off x="8304165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71" name="Rectangle 570"/>
                  <p:cNvSpPr/>
                  <p:nvPr/>
                </p:nvSpPr>
                <p:spPr>
                  <a:xfrm>
                    <a:off x="8812447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3" name="Rectangle 562"/>
                  <p:cNvSpPr/>
                  <p:nvPr/>
                </p:nvSpPr>
                <p:spPr>
                  <a:xfrm>
                    <a:off x="9421176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9" name="Rectangle 558"/>
                  <p:cNvSpPr/>
                  <p:nvPr/>
                </p:nvSpPr>
                <p:spPr>
                  <a:xfrm>
                    <a:off x="9929458" y="4262635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6" name="Group 5"/>
              <p:cNvGrpSpPr/>
              <p:nvPr/>
            </p:nvGrpSpPr>
            <p:grpSpPr>
              <a:xfrm>
                <a:off x="4727075" y="76079"/>
                <a:ext cx="4116049" cy="2045274"/>
                <a:chOff x="6368653" y="374459"/>
                <a:chExt cx="5488065" cy="2727031"/>
              </a:xfrm>
            </p:grpSpPr>
            <p:grpSp>
              <p:nvGrpSpPr>
                <p:cNvPr id="54" name="Group 53"/>
                <p:cNvGrpSpPr/>
                <p:nvPr/>
              </p:nvGrpSpPr>
              <p:grpSpPr>
                <a:xfrm>
                  <a:off x="9724816" y="1563223"/>
                  <a:ext cx="2131902" cy="289742"/>
                  <a:chOff x="9953418" y="2234743"/>
                  <a:chExt cx="2131902" cy="289742"/>
                </a:xfrm>
              </p:grpSpPr>
              <p:sp>
                <p:nvSpPr>
                  <p:cNvPr id="15" name="Right Triangle 14"/>
                  <p:cNvSpPr/>
                  <p:nvPr/>
                </p:nvSpPr>
                <p:spPr>
                  <a:xfrm flipH="1" flipV="1">
                    <a:off x="9953418" y="2234743"/>
                    <a:ext cx="1396396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6" name="Rectangle 15"/>
                  <p:cNvSpPr/>
                  <p:nvPr/>
                </p:nvSpPr>
                <p:spPr>
                  <a:xfrm>
                    <a:off x="11349816" y="2234743"/>
                    <a:ext cx="735504" cy="289742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7" name="Right Triangle 16"/>
                  <p:cNvSpPr/>
                  <p:nvPr/>
                </p:nvSpPr>
                <p:spPr>
                  <a:xfrm flipH="1" flipV="1">
                    <a:off x="10377938" y="2234743"/>
                    <a:ext cx="1706905" cy="289742"/>
                  </a:xfrm>
                  <a:prstGeom prst="rt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2" name="Group 51"/>
                <p:cNvGrpSpPr/>
                <p:nvPr/>
              </p:nvGrpSpPr>
              <p:grpSpPr>
                <a:xfrm>
                  <a:off x="9173938" y="1563223"/>
                  <a:ext cx="1837414" cy="289742"/>
                  <a:chOff x="9402540" y="2234743"/>
                  <a:chExt cx="1837414" cy="289742"/>
                </a:xfrm>
              </p:grpSpPr>
              <p:sp>
                <p:nvSpPr>
                  <p:cNvPr id="19" name="Right Triangle 18"/>
                  <p:cNvSpPr/>
                  <p:nvPr/>
                </p:nvSpPr>
                <p:spPr>
                  <a:xfrm flipH="1" flipV="1">
                    <a:off x="9402540" y="2234743"/>
                    <a:ext cx="429188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" name="Right Triangle 19"/>
                  <p:cNvSpPr/>
                  <p:nvPr/>
                </p:nvSpPr>
                <p:spPr>
                  <a:xfrm>
                    <a:off x="9831728" y="2234743"/>
                    <a:ext cx="1408226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1" name="Group 50"/>
                <p:cNvGrpSpPr/>
                <p:nvPr/>
              </p:nvGrpSpPr>
              <p:grpSpPr>
                <a:xfrm>
                  <a:off x="8560968" y="1563223"/>
                  <a:ext cx="899235" cy="289742"/>
                  <a:chOff x="8789570" y="2234743"/>
                  <a:chExt cx="899235" cy="289742"/>
                </a:xfrm>
              </p:grpSpPr>
              <p:sp>
                <p:nvSpPr>
                  <p:cNvPr id="22" name="Right Triangle 21"/>
                  <p:cNvSpPr/>
                  <p:nvPr/>
                </p:nvSpPr>
                <p:spPr>
                  <a:xfrm flipH="1" flipV="1">
                    <a:off x="8789570" y="2234743"/>
                    <a:ext cx="204203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" name="Right Triangle 22"/>
                  <p:cNvSpPr/>
                  <p:nvPr/>
                </p:nvSpPr>
                <p:spPr>
                  <a:xfrm>
                    <a:off x="9299242" y="2234743"/>
                    <a:ext cx="389563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 flipH="1">
                    <a:off x="8993296" y="2234743"/>
                    <a:ext cx="305947" cy="289742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50" name="Group 49"/>
                <p:cNvGrpSpPr/>
                <p:nvPr/>
              </p:nvGrpSpPr>
              <p:grpSpPr>
                <a:xfrm>
                  <a:off x="6368653" y="1563223"/>
                  <a:ext cx="2290378" cy="289742"/>
                  <a:chOff x="6597255" y="2234743"/>
                  <a:chExt cx="2290378" cy="289742"/>
                </a:xfrm>
              </p:grpSpPr>
              <p:sp>
                <p:nvSpPr>
                  <p:cNvPr id="26" name="Right Triangle 25"/>
                  <p:cNvSpPr/>
                  <p:nvPr/>
                </p:nvSpPr>
                <p:spPr>
                  <a:xfrm flipH="1">
                    <a:off x="6597255" y="2234743"/>
                    <a:ext cx="1707383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" name="Right Triangle 26"/>
                  <p:cNvSpPr/>
                  <p:nvPr/>
                </p:nvSpPr>
                <p:spPr>
                  <a:xfrm>
                    <a:off x="8729158" y="2234743"/>
                    <a:ext cx="158475" cy="289742"/>
                  </a:xfrm>
                  <a:prstGeom prst="rtTriangle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>
                  <a:xfrm flipH="1">
                    <a:off x="8292215" y="2234743"/>
                    <a:ext cx="436464" cy="289742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9" name="Group 38"/>
                <p:cNvGrpSpPr/>
                <p:nvPr/>
              </p:nvGrpSpPr>
              <p:grpSpPr>
                <a:xfrm>
                  <a:off x="7910194" y="374459"/>
                  <a:ext cx="2404986" cy="1232011"/>
                  <a:chOff x="8138796" y="1045979"/>
                  <a:chExt cx="2404986" cy="1232011"/>
                </a:xfrm>
              </p:grpSpPr>
              <p:sp>
                <p:nvSpPr>
                  <p:cNvPr id="305" name="Rectangle 304"/>
                  <p:cNvSpPr/>
                  <p:nvPr/>
                </p:nvSpPr>
                <p:spPr>
                  <a:xfrm>
                    <a:off x="8252354" y="1137090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3" name="Rectangle 292"/>
                  <p:cNvSpPr/>
                  <p:nvPr/>
                </p:nvSpPr>
                <p:spPr>
                  <a:xfrm>
                    <a:off x="9369366" y="1137090"/>
                    <a:ext cx="1060855" cy="106085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9" name="Rectangle 288"/>
                  <p:cNvSpPr/>
                  <p:nvPr/>
                </p:nvSpPr>
                <p:spPr>
                  <a:xfrm>
                    <a:off x="8138796" y="1045979"/>
                    <a:ext cx="2404986" cy="1232011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5" name="Rectangle 314"/>
                  <p:cNvSpPr/>
                  <p:nvPr/>
                </p:nvSpPr>
                <p:spPr>
                  <a:xfrm>
                    <a:off x="8403888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6" name="Rectangle 315"/>
                  <p:cNvSpPr/>
                  <p:nvPr/>
                </p:nvSpPr>
                <p:spPr>
                  <a:xfrm>
                    <a:off x="8571793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1" name="Rectangle 310"/>
                  <p:cNvSpPr/>
                  <p:nvPr/>
                </p:nvSpPr>
                <p:spPr>
                  <a:xfrm>
                    <a:off x="8912170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2" name="Rectangle 311"/>
                  <p:cNvSpPr/>
                  <p:nvPr/>
                </p:nvSpPr>
                <p:spPr>
                  <a:xfrm>
                    <a:off x="9080075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3" name="Rectangle 302"/>
                  <p:cNvSpPr/>
                  <p:nvPr/>
                </p:nvSpPr>
                <p:spPr>
                  <a:xfrm>
                    <a:off x="9520900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4" name="Rectangle 303"/>
                  <p:cNvSpPr/>
                  <p:nvPr/>
                </p:nvSpPr>
                <p:spPr>
                  <a:xfrm>
                    <a:off x="9688805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9" name="Rectangle 298"/>
                  <p:cNvSpPr/>
                  <p:nvPr/>
                </p:nvSpPr>
                <p:spPr>
                  <a:xfrm>
                    <a:off x="10029182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0" name="Rectangle 299"/>
                  <p:cNvSpPr/>
                  <p:nvPr/>
                </p:nvSpPr>
                <p:spPr>
                  <a:xfrm>
                    <a:off x="10197087" y="1259496"/>
                    <a:ext cx="81604" cy="816040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4" name="Rectangle 313"/>
                  <p:cNvSpPr/>
                  <p:nvPr/>
                </p:nvSpPr>
                <p:spPr>
                  <a:xfrm>
                    <a:off x="8304640" y="1191513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0" name="Rectangle 309"/>
                  <p:cNvSpPr/>
                  <p:nvPr/>
                </p:nvSpPr>
                <p:spPr>
                  <a:xfrm>
                    <a:off x="8812922" y="1191513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2" name="Rectangle 301"/>
                  <p:cNvSpPr/>
                  <p:nvPr/>
                </p:nvSpPr>
                <p:spPr>
                  <a:xfrm>
                    <a:off x="9421652" y="1191513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8" name="Rectangle 297"/>
                  <p:cNvSpPr/>
                  <p:nvPr/>
                </p:nvSpPr>
                <p:spPr>
                  <a:xfrm>
                    <a:off x="9929934" y="1191513"/>
                    <a:ext cx="448004" cy="952009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cxnSp>
              <p:nvCxnSpPr>
                <p:cNvPr id="184" name="Straight Arrow Connector 183"/>
                <p:cNvCxnSpPr>
                  <a:stCxn id="315" idx="2"/>
                  <a:endCxn id="235" idx="0"/>
                </p:cNvCxnSpPr>
                <p:nvPr/>
              </p:nvCxnSpPr>
              <p:spPr>
                <a:xfrm flipH="1">
                  <a:off x="7507233" y="1404016"/>
                  <a:ext cx="708854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Arrow Connector 184"/>
                <p:cNvCxnSpPr>
                  <a:stCxn id="311" idx="2"/>
                  <a:endCxn id="249" idx="0"/>
                </p:cNvCxnSpPr>
                <p:nvPr/>
              </p:nvCxnSpPr>
              <p:spPr>
                <a:xfrm>
                  <a:off x="8724369" y="1404016"/>
                  <a:ext cx="388318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Arrow Connector 185"/>
                <p:cNvCxnSpPr>
                  <a:stCxn id="303" idx="2"/>
                  <a:endCxn id="193" idx="0"/>
                </p:cNvCxnSpPr>
                <p:nvPr/>
              </p:nvCxnSpPr>
              <p:spPr>
                <a:xfrm>
                  <a:off x="9333099" y="1404016"/>
                  <a:ext cx="962358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Straight Arrow Connector 186"/>
                <p:cNvCxnSpPr>
                  <a:stCxn id="299" idx="2"/>
                  <a:endCxn id="221" idx="0"/>
                </p:cNvCxnSpPr>
                <p:nvPr/>
              </p:nvCxnSpPr>
              <p:spPr>
                <a:xfrm>
                  <a:off x="9841380" y="1404016"/>
                  <a:ext cx="1636852" cy="497811"/>
                </a:xfrm>
                <a:prstGeom prst="straightConnector1">
                  <a:avLst/>
                </a:prstGeom>
                <a:ln w="12700">
                  <a:headEnd type="none" w="med" len="med"/>
                  <a:tailEnd type="triangle" w="med" len="med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81" name="TextBox 180"/>
                <p:cNvSpPr txBox="1"/>
                <p:nvPr/>
              </p:nvSpPr>
              <p:spPr>
                <a:xfrm>
                  <a:off x="6424721" y="2629689"/>
                  <a:ext cx="5375930" cy="4718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25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3B812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Warp-Granularity</a:t>
                  </a:r>
                  <a:r>
                    <a:rPr kumimoji="0" lang="en-US" sz="1125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rPr>
                    <a:t> Kernel Launch Aggregation</a:t>
                  </a:r>
                </a:p>
              </p:txBody>
            </p:sp>
            <p:grpSp>
              <p:nvGrpSpPr>
                <p:cNvPr id="42" name="Group 41"/>
                <p:cNvGrpSpPr/>
                <p:nvPr/>
              </p:nvGrpSpPr>
              <p:grpSpPr>
                <a:xfrm>
                  <a:off x="8734198" y="1901827"/>
                  <a:ext cx="756974" cy="749985"/>
                  <a:chOff x="8962800" y="2573347"/>
                  <a:chExt cx="756974" cy="749985"/>
                </a:xfrm>
              </p:grpSpPr>
              <p:sp>
                <p:nvSpPr>
                  <p:cNvPr id="251" name="Rectangle 250"/>
                  <p:cNvSpPr/>
                  <p:nvPr/>
                </p:nvSpPr>
                <p:spPr>
                  <a:xfrm>
                    <a:off x="9018391" y="2625444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9" name="Rectangle 248"/>
                  <p:cNvSpPr/>
                  <p:nvPr/>
                </p:nvSpPr>
                <p:spPr>
                  <a:xfrm>
                    <a:off x="8962800" y="2573347"/>
                    <a:ext cx="756974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1" name="Rectangle 260"/>
                  <p:cNvSpPr/>
                  <p:nvPr/>
                </p:nvSpPr>
                <p:spPr>
                  <a:xfrm>
                    <a:off x="9110637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2" name="Rectangle 261"/>
                  <p:cNvSpPr/>
                  <p:nvPr/>
                </p:nvSpPr>
                <p:spPr>
                  <a:xfrm>
                    <a:off x="9212849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7" name="Rectangle 256"/>
                  <p:cNvSpPr/>
                  <p:nvPr/>
                </p:nvSpPr>
                <p:spPr>
                  <a:xfrm>
                    <a:off x="9420052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8" name="Rectangle 257"/>
                  <p:cNvSpPr/>
                  <p:nvPr/>
                </p:nvSpPr>
                <p:spPr>
                  <a:xfrm>
                    <a:off x="9522264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0" name="Rectangle 259"/>
                  <p:cNvSpPr/>
                  <p:nvPr/>
                </p:nvSpPr>
                <p:spPr>
                  <a:xfrm>
                    <a:off x="9050220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6" name="Rectangle 255"/>
                  <p:cNvSpPr/>
                  <p:nvPr/>
                </p:nvSpPr>
                <p:spPr>
                  <a:xfrm>
                    <a:off x="9359635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>
                  <a:off x="6368655" y="1901827"/>
                  <a:ext cx="2277155" cy="749985"/>
                  <a:chOff x="6597257" y="2573347"/>
                  <a:chExt cx="2277155" cy="749985"/>
                </a:xfrm>
              </p:grpSpPr>
              <p:sp>
                <p:nvSpPr>
                  <p:cNvPr id="277" name="Rectangle 276"/>
                  <p:cNvSpPr/>
                  <p:nvPr/>
                </p:nvSpPr>
                <p:spPr>
                  <a:xfrm>
                    <a:off x="7495630" y="2628811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5" name="Rectangle 264"/>
                  <p:cNvSpPr/>
                  <p:nvPr/>
                </p:nvSpPr>
                <p:spPr>
                  <a:xfrm>
                    <a:off x="8175609" y="2628811"/>
                    <a:ext cx="645793" cy="645790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Rectangle 236"/>
                  <p:cNvSpPr/>
                  <p:nvPr/>
                </p:nvSpPr>
                <p:spPr>
                  <a:xfrm>
                    <a:off x="6652848" y="2625444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7" name="Rectangle 286"/>
                  <p:cNvSpPr/>
                  <p:nvPr/>
                </p:nvSpPr>
                <p:spPr>
                  <a:xfrm>
                    <a:off x="7587876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8" name="Rectangle 287"/>
                  <p:cNvSpPr/>
                  <p:nvPr/>
                </p:nvSpPr>
                <p:spPr>
                  <a:xfrm>
                    <a:off x="7690088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3" name="Rectangle 282"/>
                  <p:cNvSpPr/>
                  <p:nvPr/>
                </p:nvSpPr>
                <p:spPr>
                  <a:xfrm>
                    <a:off x="7897291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4" name="Rectangle 283"/>
                  <p:cNvSpPr/>
                  <p:nvPr/>
                </p:nvSpPr>
                <p:spPr>
                  <a:xfrm>
                    <a:off x="7999503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5" name="Rectangle 274"/>
                  <p:cNvSpPr/>
                  <p:nvPr/>
                </p:nvSpPr>
                <p:spPr>
                  <a:xfrm>
                    <a:off x="8267855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6" name="Rectangle 275"/>
                  <p:cNvSpPr/>
                  <p:nvPr/>
                </p:nvSpPr>
                <p:spPr>
                  <a:xfrm>
                    <a:off x="8370067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1" name="Rectangle 270"/>
                  <p:cNvSpPr/>
                  <p:nvPr/>
                </p:nvSpPr>
                <p:spPr>
                  <a:xfrm>
                    <a:off x="8577270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2" name="Rectangle 271"/>
                  <p:cNvSpPr/>
                  <p:nvPr/>
                </p:nvSpPr>
                <p:spPr>
                  <a:xfrm>
                    <a:off x="8679482" y="2703326"/>
                    <a:ext cx="49676" cy="496762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5" name="Rectangle 234"/>
                  <p:cNvSpPr/>
                  <p:nvPr/>
                </p:nvSpPr>
                <p:spPr>
                  <a:xfrm>
                    <a:off x="6597257" y="2573347"/>
                    <a:ext cx="2277155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7" name="Rectangle 246"/>
                  <p:cNvSpPr/>
                  <p:nvPr/>
                </p:nvSpPr>
                <p:spPr>
                  <a:xfrm>
                    <a:off x="6745094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8" name="Rectangle 247"/>
                  <p:cNvSpPr/>
                  <p:nvPr/>
                </p:nvSpPr>
                <p:spPr>
                  <a:xfrm>
                    <a:off x="6847306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3" name="Rectangle 242"/>
                  <p:cNvSpPr/>
                  <p:nvPr/>
                </p:nvSpPr>
                <p:spPr>
                  <a:xfrm>
                    <a:off x="7054509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4" name="Rectangle 243"/>
                  <p:cNvSpPr/>
                  <p:nvPr/>
                </p:nvSpPr>
                <p:spPr>
                  <a:xfrm>
                    <a:off x="7156721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6" name="Rectangle 285"/>
                  <p:cNvSpPr/>
                  <p:nvPr/>
                </p:nvSpPr>
                <p:spPr>
                  <a:xfrm>
                    <a:off x="7527459" y="2661941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2" name="Rectangle 281"/>
                  <p:cNvSpPr/>
                  <p:nvPr/>
                </p:nvSpPr>
                <p:spPr>
                  <a:xfrm>
                    <a:off x="7836874" y="2661941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4" name="Rectangle 273"/>
                  <p:cNvSpPr/>
                  <p:nvPr/>
                </p:nvSpPr>
                <p:spPr>
                  <a:xfrm>
                    <a:off x="8207438" y="2661941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0" name="Rectangle 269"/>
                  <p:cNvSpPr/>
                  <p:nvPr/>
                </p:nvSpPr>
                <p:spPr>
                  <a:xfrm>
                    <a:off x="8516853" y="2661941"/>
                    <a:ext cx="272722" cy="579532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6" name="Rectangle 245"/>
                  <p:cNvSpPr/>
                  <p:nvPr/>
                </p:nvSpPr>
                <p:spPr>
                  <a:xfrm>
                    <a:off x="6684677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2" name="Rectangle 241"/>
                  <p:cNvSpPr/>
                  <p:nvPr/>
                </p:nvSpPr>
                <p:spPr>
                  <a:xfrm>
                    <a:off x="6994092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9" name="Group 48"/>
                <p:cNvGrpSpPr/>
                <p:nvPr/>
              </p:nvGrpSpPr>
              <p:grpSpPr>
                <a:xfrm>
                  <a:off x="11099744" y="1901827"/>
                  <a:ext cx="756974" cy="749985"/>
                  <a:chOff x="11328346" y="2573347"/>
                  <a:chExt cx="756974" cy="749985"/>
                </a:xfrm>
              </p:grpSpPr>
              <p:sp>
                <p:nvSpPr>
                  <p:cNvPr id="223" name="Rectangle 222"/>
                  <p:cNvSpPr/>
                  <p:nvPr/>
                </p:nvSpPr>
                <p:spPr>
                  <a:xfrm>
                    <a:off x="11383937" y="2625444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1" name="Rectangle 220"/>
                  <p:cNvSpPr/>
                  <p:nvPr/>
                </p:nvSpPr>
                <p:spPr>
                  <a:xfrm>
                    <a:off x="11328346" y="2573347"/>
                    <a:ext cx="756974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3" name="Rectangle 232"/>
                  <p:cNvSpPr/>
                  <p:nvPr/>
                </p:nvSpPr>
                <p:spPr>
                  <a:xfrm>
                    <a:off x="11476183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4" name="Rectangle 233"/>
                  <p:cNvSpPr/>
                  <p:nvPr/>
                </p:nvSpPr>
                <p:spPr>
                  <a:xfrm>
                    <a:off x="11578395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9" name="Rectangle 228"/>
                  <p:cNvSpPr/>
                  <p:nvPr/>
                </p:nvSpPr>
                <p:spPr>
                  <a:xfrm>
                    <a:off x="11785598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0" name="Rectangle 229"/>
                  <p:cNvSpPr/>
                  <p:nvPr/>
                </p:nvSpPr>
                <p:spPr>
                  <a:xfrm>
                    <a:off x="11887810" y="2699959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2" name="Rectangle 231"/>
                  <p:cNvSpPr/>
                  <p:nvPr/>
                </p:nvSpPr>
                <p:spPr>
                  <a:xfrm>
                    <a:off x="11415766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Rectangle 227"/>
                  <p:cNvSpPr/>
                  <p:nvPr/>
                </p:nvSpPr>
                <p:spPr>
                  <a:xfrm>
                    <a:off x="11725181" y="2658574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8" name="Group 47"/>
                <p:cNvGrpSpPr/>
                <p:nvPr/>
              </p:nvGrpSpPr>
              <p:grpSpPr>
                <a:xfrm>
                  <a:off x="9579561" y="1901827"/>
                  <a:ext cx="1431792" cy="749985"/>
                  <a:chOff x="9808163" y="2573347"/>
                  <a:chExt cx="1431792" cy="749985"/>
                </a:xfrm>
              </p:grpSpPr>
              <p:sp>
                <p:nvSpPr>
                  <p:cNvPr id="209" name="Rectangle 208"/>
                  <p:cNvSpPr/>
                  <p:nvPr/>
                </p:nvSpPr>
                <p:spPr>
                  <a:xfrm>
                    <a:off x="9861172" y="2628810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7" name="Rectangle 196"/>
                  <p:cNvSpPr/>
                  <p:nvPr/>
                </p:nvSpPr>
                <p:spPr>
                  <a:xfrm>
                    <a:off x="10541151" y="2628810"/>
                    <a:ext cx="645793" cy="645792"/>
                  </a:xfrm>
                  <a:prstGeom prst="rect">
                    <a:avLst/>
                  </a:prstGeom>
                  <a:solidFill>
                    <a:schemeClr val="accent4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3" name="Rectangle 192"/>
                  <p:cNvSpPr/>
                  <p:nvPr/>
                </p:nvSpPr>
                <p:spPr>
                  <a:xfrm>
                    <a:off x="9808163" y="2573347"/>
                    <a:ext cx="1431792" cy="749985"/>
                  </a:xfrm>
                  <a:prstGeom prst="rect">
                    <a:avLst/>
                  </a:prstGeom>
                  <a:noFill/>
                  <a:ln w="28575">
                    <a:solidFill>
                      <a:schemeClr val="accent2"/>
                    </a:solidFill>
                    <a:prstDash val="solid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9" name="Rectangle 218"/>
                  <p:cNvSpPr/>
                  <p:nvPr/>
                </p:nvSpPr>
                <p:spPr>
                  <a:xfrm>
                    <a:off x="9953418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0" name="Rectangle 219"/>
                  <p:cNvSpPr/>
                  <p:nvPr/>
                </p:nvSpPr>
                <p:spPr>
                  <a:xfrm>
                    <a:off x="10055630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5" name="Rectangle 214"/>
                  <p:cNvSpPr/>
                  <p:nvPr/>
                </p:nvSpPr>
                <p:spPr>
                  <a:xfrm>
                    <a:off x="10262833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6" name="Rectangle 215"/>
                  <p:cNvSpPr/>
                  <p:nvPr/>
                </p:nvSpPr>
                <p:spPr>
                  <a:xfrm>
                    <a:off x="10365045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7" name="Rectangle 206"/>
                  <p:cNvSpPr/>
                  <p:nvPr/>
                </p:nvSpPr>
                <p:spPr>
                  <a:xfrm>
                    <a:off x="10633397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8" name="Rectangle 207"/>
                  <p:cNvSpPr/>
                  <p:nvPr/>
                </p:nvSpPr>
                <p:spPr>
                  <a:xfrm>
                    <a:off x="10735609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3" name="Rectangle 202"/>
                  <p:cNvSpPr/>
                  <p:nvPr/>
                </p:nvSpPr>
                <p:spPr>
                  <a:xfrm>
                    <a:off x="10942812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4" name="Rectangle 203"/>
                  <p:cNvSpPr/>
                  <p:nvPr/>
                </p:nvSpPr>
                <p:spPr>
                  <a:xfrm>
                    <a:off x="11045024" y="2703325"/>
                    <a:ext cx="49676" cy="496763"/>
                  </a:xfrm>
                  <a:prstGeom prst="rect">
                    <a:avLst/>
                  </a:prstGeom>
                  <a:solidFill>
                    <a:schemeClr val="tx1"/>
                  </a:solidFill>
                  <a:ln w="12700">
                    <a:noFill/>
                  </a:ln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8" name="Rectangle 217"/>
                  <p:cNvSpPr/>
                  <p:nvPr/>
                </p:nvSpPr>
                <p:spPr>
                  <a:xfrm>
                    <a:off x="9893001" y="2661940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4" name="Rectangle 213"/>
                  <p:cNvSpPr/>
                  <p:nvPr/>
                </p:nvSpPr>
                <p:spPr>
                  <a:xfrm>
                    <a:off x="10202416" y="2661940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" name="Rectangle 205"/>
                  <p:cNvSpPr/>
                  <p:nvPr/>
                </p:nvSpPr>
                <p:spPr>
                  <a:xfrm>
                    <a:off x="10572980" y="2661940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2" name="Rectangle 201"/>
                  <p:cNvSpPr/>
                  <p:nvPr/>
                </p:nvSpPr>
                <p:spPr>
                  <a:xfrm>
                    <a:off x="10882395" y="2661940"/>
                    <a:ext cx="272722" cy="579534"/>
                  </a:xfrm>
                  <a:prstGeom prst="rect">
                    <a:avLst/>
                  </a:prstGeom>
                  <a:noFill/>
                  <a:ln w="22225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lgDash"/>
                  </a:ln>
                </p:spPr>
                <p:style>
                  <a:lnRef idx="2">
                    <a:schemeClr val="accent2"/>
                  </a:lnRef>
                  <a:fillRef idx="1">
                    <a:schemeClr val="lt1"/>
                  </a:fillRef>
                  <a:effectRef idx="0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125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aramond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" name="Group 1"/>
            <p:cNvGrpSpPr/>
            <p:nvPr/>
          </p:nvGrpSpPr>
          <p:grpSpPr>
            <a:xfrm>
              <a:off x="1023381" y="2180380"/>
              <a:ext cx="4122439" cy="2045274"/>
              <a:chOff x="339985" y="374459"/>
              <a:chExt cx="5496585" cy="2727031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1273635" y="2629689"/>
                <a:ext cx="3637812" cy="4718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25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rPr>
                  <a:t>Original Kernel</a:t>
                </a:r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1193870" y="1901827"/>
                <a:ext cx="1431792" cy="749985"/>
                <a:chOff x="965267" y="2573347"/>
                <a:chExt cx="1431792" cy="749985"/>
              </a:xfrm>
            </p:grpSpPr>
            <p:sp>
              <p:nvSpPr>
                <p:cNvPr id="139" name="Rectangle 138"/>
                <p:cNvSpPr/>
                <p:nvPr/>
              </p:nvSpPr>
              <p:spPr>
                <a:xfrm>
                  <a:off x="1018276" y="2628810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Rectangle 126"/>
                <p:cNvSpPr/>
                <p:nvPr/>
              </p:nvSpPr>
              <p:spPr>
                <a:xfrm>
                  <a:off x="1698255" y="2628810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Rectangle 122"/>
                <p:cNvSpPr/>
                <p:nvPr/>
              </p:nvSpPr>
              <p:spPr>
                <a:xfrm>
                  <a:off x="965267" y="2573347"/>
                  <a:ext cx="1431792" cy="74998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Rectangle 148"/>
                <p:cNvSpPr/>
                <p:nvPr/>
              </p:nvSpPr>
              <p:spPr>
                <a:xfrm>
                  <a:off x="1110522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Rectangle 149"/>
                <p:cNvSpPr/>
                <p:nvPr/>
              </p:nvSpPr>
              <p:spPr>
                <a:xfrm>
                  <a:off x="1212734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Rectangle 144"/>
                <p:cNvSpPr/>
                <p:nvPr/>
              </p:nvSpPr>
              <p:spPr>
                <a:xfrm>
                  <a:off x="1419937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Rectangle 145"/>
                <p:cNvSpPr/>
                <p:nvPr/>
              </p:nvSpPr>
              <p:spPr>
                <a:xfrm>
                  <a:off x="1522149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Rectangle 136"/>
                <p:cNvSpPr/>
                <p:nvPr/>
              </p:nvSpPr>
              <p:spPr>
                <a:xfrm>
                  <a:off x="1790501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Rectangle 137"/>
                <p:cNvSpPr/>
                <p:nvPr/>
              </p:nvSpPr>
              <p:spPr>
                <a:xfrm>
                  <a:off x="1892713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Rectangle 132"/>
                <p:cNvSpPr/>
                <p:nvPr/>
              </p:nvSpPr>
              <p:spPr>
                <a:xfrm>
                  <a:off x="2099916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Rectangle 133"/>
                <p:cNvSpPr/>
                <p:nvPr/>
              </p:nvSpPr>
              <p:spPr>
                <a:xfrm>
                  <a:off x="2202128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Rectangle 147"/>
                <p:cNvSpPr/>
                <p:nvPr/>
              </p:nvSpPr>
              <p:spPr>
                <a:xfrm>
                  <a:off x="1050105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Rectangle 143"/>
                <p:cNvSpPr/>
                <p:nvPr/>
              </p:nvSpPr>
              <p:spPr>
                <a:xfrm>
                  <a:off x="1359520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Rectangle 135"/>
                <p:cNvSpPr/>
                <p:nvPr/>
              </p:nvSpPr>
              <p:spPr>
                <a:xfrm>
                  <a:off x="1730084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Rectangle 131"/>
                <p:cNvSpPr/>
                <p:nvPr/>
              </p:nvSpPr>
              <p:spPr>
                <a:xfrm>
                  <a:off x="2039499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1" name="Group 20"/>
              <p:cNvGrpSpPr/>
              <p:nvPr/>
            </p:nvGrpSpPr>
            <p:grpSpPr>
              <a:xfrm>
                <a:off x="2714050" y="1901827"/>
                <a:ext cx="756974" cy="749985"/>
                <a:chOff x="2485447" y="2573347"/>
                <a:chExt cx="756974" cy="749985"/>
              </a:xfrm>
            </p:grpSpPr>
            <p:sp>
              <p:nvSpPr>
                <p:cNvPr id="111" name="Rectangle 110"/>
                <p:cNvSpPr/>
                <p:nvPr/>
              </p:nvSpPr>
              <p:spPr>
                <a:xfrm>
                  <a:off x="2541038" y="2625444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485447" y="2573347"/>
                  <a:ext cx="756974" cy="74998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21" name="Rectangle 120"/>
                <p:cNvSpPr/>
                <p:nvPr/>
              </p:nvSpPr>
              <p:spPr>
                <a:xfrm>
                  <a:off x="2633284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Rectangle 121"/>
                <p:cNvSpPr/>
                <p:nvPr/>
              </p:nvSpPr>
              <p:spPr>
                <a:xfrm>
                  <a:off x="2735496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Rectangle 116"/>
                <p:cNvSpPr/>
                <p:nvPr/>
              </p:nvSpPr>
              <p:spPr>
                <a:xfrm>
                  <a:off x="2942699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Rectangle 117"/>
                <p:cNvSpPr/>
                <p:nvPr/>
              </p:nvSpPr>
              <p:spPr>
                <a:xfrm>
                  <a:off x="3044911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Rectangle 119"/>
                <p:cNvSpPr/>
                <p:nvPr/>
              </p:nvSpPr>
              <p:spPr>
                <a:xfrm>
                  <a:off x="2572867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Rectangle 115"/>
                <p:cNvSpPr/>
                <p:nvPr/>
              </p:nvSpPr>
              <p:spPr>
                <a:xfrm>
                  <a:off x="2882282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339985" y="1901827"/>
                <a:ext cx="774018" cy="749985"/>
                <a:chOff x="111382" y="2573347"/>
                <a:chExt cx="774018" cy="749985"/>
              </a:xfrm>
            </p:grpSpPr>
            <p:sp>
              <p:nvSpPr>
                <p:cNvPr id="97" name="Rectangle 96"/>
                <p:cNvSpPr/>
                <p:nvPr/>
              </p:nvSpPr>
              <p:spPr>
                <a:xfrm>
                  <a:off x="175495" y="2625444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Rectangle 94"/>
                <p:cNvSpPr/>
                <p:nvPr/>
              </p:nvSpPr>
              <p:spPr>
                <a:xfrm>
                  <a:off x="111382" y="2573347"/>
                  <a:ext cx="774018" cy="74998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Rectangle 106"/>
                <p:cNvSpPr/>
                <p:nvPr/>
              </p:nvSpPr>
              <p:spPr>
                <a:xfrm>
                  <a:off x="267741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369953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Rectangle 102"/>
                <p:cNvSpPr/>
                <p:nvPr/>
              </p:nvSpPr>
              <p:spPr>
                <a:xfrm>
                  <a:off x="577156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679368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Rectangle 105"/>
                <p:cNvSpPr/>
                <p:nvPr/>
              </p:nvSpPr>
              <p:spPr>
                <a:xfrm>
                  <a:off x="207324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Rectangle 101"/>
                <p:cNvSpPr/>
                <p:nvPr/>
              </p:nvSpPr>
              <p:spPr>
                <a:xfrm>
                  <a:off x="516739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5079596" y="1901827"/>
                <a:ext cx="756974" cy="749985"/>
                <a:chOff x="4850993" y="2573347"/>
                <a:chExt cx="756974" cy="749985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4906584" y="2625444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4850993" y="2573347"/>
                  <a:ext cx="756974" cy="74998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Rectangle 92"/>
                <p:cNvSpPr/>
                <p:nvPr/>
              </p:nvSpPr>
              <p:spPr>
                <a:xfrm>
                  <a:off x="4998830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Rectangle 93"/>
                <p:cNvSpPr/>
                <p:nvPr/>
              </p:nvSpPr>
              <p:spPr>
                <a:xfrm>
                  <a:off x="5101042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Rectangle 88"/>
                <p:cNvSpPr/>
                <p:nvPr/>
              </p:nvSpPr>
              <p:spPr>
                <a:xfrm>
                  <a:off x="5308245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Rectangle 89"/>
                <p:cNvSpPr/>
                <p:nvPr/>
              </p:nvSpPr>
              <p:spPr>
                <a:xfrm>
                  <a:off x="5410457" y="2699959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Rectangle 91"/>
                <p:cNvSpPr/>
                <p:nvPr/>
              </p:nvSpPr>
              <p:spPr>
                <a:xfrm>
                  <a:off x="4938413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Rectangle 87"/>
                <p:cNvSpPr/>
                <p:nvPr/>
              </p:nvSpPr>
              <p:spPr>
                <a:xfrm>
                  <a:off x="5247828" y="2658574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3559413" y="1901827"/>
                <a:ext cx="1431792" cy="749985"/>
                <a:chOff x="3330810" y="2573347"/>
                <a:chExt cx="1431792" cy="749985"/>
              </a:xfrm>
            </p:grpSpPr>
            <p:sp>
              <p:nvSpPr>
                <p:cNvPr id="69" name="Rectangle 68"/>
                <p:cNvSpPr/>
                <p:nvPr/>
              </p:nvSpPr>
              <p:spPr>
                <a:xfrm>
                  <a:off x="3383819" y="2628810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4063798" y="2628810"/>
                  <a:ext cx="645793" cy="64579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/>
                <p:cNvSpPr/>
                <p:nvPr/>
              </p:nvSpPr>
              <p:spPr>
                <a:xfrm>
                  <a:off x="3330810" y="2573347"/>
                  <a:ext cx="1431792" cy="74998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3476065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3578277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Rectangle 74"/>
                <p:cNvSpPr/>
                <p:nvPr/>
              </p:nvSpPr>
              <p:spPr>
                <a:xfrm>
                  <a:off x="3785480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3887692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4156044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Rectangle 67"/>
                <p:cNvSpPr/>
                <p:nvPr/>
              </p:nvSpPr>
              <p:spPr>
                <a:xfrm>
                  <a:off x="4258256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4465459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/>
                <p:cNvSpPr/>
                <p:nvPr/>
              </p:nvSpPr>
              <p:spPr>
                <a:xfrm>
                  <a:off x="4567671" y="2703325"/>
                  <a:ext cx="49676" cy="496763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Rectangle 77"/>
                <p:cNvSpPr/>
                <p:nvPr/>
              </p:nvSpPr>
              <p:spPr>
                <a:xfrm>
                  <a:off x="3415648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3725063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Rectangle 65"/>
                <p:cNvSpPr/>
                <p:nvPr/>
              </p:nvSpPr>
              <p:spPr>
                <a:xfrm>
                  <a:off x="4095627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Rectangle 61"/>
                <p:cNvSpPr/>
                <p:nvPr/>
              </p:nvSpPr>
              <p:spPr>
                <a:xfrm>
                  <a:off x="4405042" y="2661940"/>
                  <a:ext cx="272722" cy="579534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" name="Group 9"/>
              <p:cNvGrpSpPr/>
              <p:nvPr/>
            </p:nvGrpSpPr>
            <p:grpSpPr>
              <a:xfrm>
                <a:off x="1890046" y="374459"/>
                <a:ext cx="2404986" cy="1232011"/>
                <a:chOff x="1661443" y="1045979"/>
                <a:chExt cx="2404986" cy="1232011"/>
              </a:xfrm>
            </p:grpSpPr>
            <p:sp>
              <p:nvSpPr>
                <p:cNvPr id="167" name="Rectangle 166"/>
                <p:cNvSpPr/>
                <p:nvPr/>
              </p:nvSpPr>
              <p:spPr>
                <a:xfrm>
                  <a:off x="1775001" y="1137090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Rectangle 154"/>
                <p:cNvSpPr/>
                <p:nvPr/>
              </p:nvSpPr>
              <p:spPr>
                <a:xfrm>
                  <a:off x="2892013" y="1137090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Rectangle 150"/>
                <p:cNvSpPr/>
                <p:nvPr/>
              </p:nvSpPr>
              <p:spPr>
                <a:xfrm>
                  <a:off x="1661443" y="1045979"/>
                  <a:ext cx="2404986" cy="1232011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Rectangle 176"/>
                <p:cNvSpPr/>
                <p:nvPr/>
              </p:nvSpPr>
              <p:spPr>
                <a:xfrm>
                  <a:off x="1926535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Rectangle 177"/>
                <p:cNvSpPr/>
                <p:nvPr/>
              </p:nvSpPr>
              <p:spPr>
                <a:xfrm>
                  <a:off x="2094440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Rectangle 172"/>
                <p:cNvSpPr/>
                <p:nvPr/>
              </p:nvSpPr>
              <p:spPr>
                <a:xfrm>
                  <a:off x="2434817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Rectangle 173"/>
                <p:cNvSpPr/>
                <p:nvPr/>
              </p:nvSpPr>
              <p:spPr>
                <a:xfrm>
                  <a:off x="2602722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Rectangle 164"/>
                <p:cNvSpPr/>
                <p:nvPr/>
              </p:nvSpPr>
              <p:spPr>
                <a:xfrm>
                  <a:off x="3043547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Rectangle 165"/>
                <p:cNvSpPr/>
                <p:nvPr/>
              </p:nvSpPr>
              <p:spPr>
                <a:xfrm>
                  <a:off x="3211452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Rectangle 160"/>
                <p:cNvSpPr/>
                <p:nvPr/>
              </p:nvSpPr>
              <p:spPr>
                <a:xfrm>
                  <a:off x="3551829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Rectangle 161"/>
                <p:cNvSpPr/>
                <p:nvPr/>
              </p:nvSpPr>
              <p:spPr>
                <a:xfrm>
                  <a:off x="3719734" y="1259496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noFill/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Rectangle 175"/>
                <p:cNvSpPr/>
                <p:nvPr/>
              </p:nvSpPr>
              <p:spPr>
                <a:xfrm>
                  <a:off x="1827287" y="1191513"/>
                  <a:ext cx="448004" cy="952009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Rectangle 171"/>
                <p:cNvSpPr/>
                <p:nvPr/>
              </p:nvSpPr>
              <p:spPr>
                <a:xfrm>
                  <a:off x="2335569" y="1191513"/>
                  <a:ext cx="448004" cy="952009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Rectangle 163"/>
                <p:cNvSpPr/>
                <p:nvPr/>
              </p:nvSpPr>
              <p:spPr>
                <a:xfrm>
                  <a:off x="2944299" y="1191513"/>
                  <a:ext cx="448004" cy="952009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Rectangle 159"/>
                <p:cNvSpPr/>
                <p:nvPr/>
              </p:nvSpPr>
              <p:spPr>
                <a:xfrm>
                  <a:off x="3452581" y="1191513"/>
                  <a:ext cx="448004" cy="952009"/>
                </a:xfrm>
                <a:prstGeom prst="rect">
                  <a:avLst/>
                </a:prstGeom>
                <a:noFill/>
                <a:ln w="22225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125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43" name="Straight Arrow Connector 42"/>
              <p:cNvCxnSpPr>
                <a:stCxn id="177" idx="2"/>
                <a:endCxn id="95" idx="0"/>
              </p:cNvCxnSpPr>
              <p:nvPr/>
            </p:nvCxnSpPr>
            <p:spPr>
              <a:xfrm flipH="1">
                <a:off x="726994" y="1404016"/>
                <a:ext cx="1468946" cy="497811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>
                <a:stCxn id="178" idx="2"/>
                <a:endCxn id="123" idx="0"/>
              </p:cNvCxnSpPr>
              <p:nvPr/>
            </p:nvCxnSpPr>
            <p:spPr>
              <a:xfrm flipH="1">
                <a:off x="1909765" y="1404016"/>
                <a:ext cx="454080" cy="497811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>
                <a:stCxn id="174" idx="2"/>
                <a:endCxn id="109" idx="0"/>
              </p:cNvCxnSpPr>
              <p:nvPr/>
            </p:nvCxnSpPr>
            <p:spPr>
              <a:xfrm>
                <a:off x="2872126" y="1404016"/>
                <a:ext cx="220412" cy="497811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>
                <a:stCxn id="165" idx="2"/>
                <a:endCxn id="53" idx="0"/>
              </p:cNvCxnSpPr>
              <p:nvPr/>
            </p:nvCxnSpPr>
            <p:spPr>
              <a:xfrm>
                <a:off x="3312952" y="1404016"/>
                <a:ext cx="962357" cy="497811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/>
              <p:cNvCxnSpPr>
                <a:stCxn id="162" idx="2"/>
                <a:endCxn id="81" idx="0"/>
              </p:cNvCxnSpPr>
              <p:nvPr/>
            </p:nvCxnSpPr>
            <p:spPr>
              <a:xfrm>
                <a:off x="3989138" y="1404016"/>
                <a:ext cx="1468946" cy="497811"/>
              </a:xfrm>
              <a:prstGeom prst="straightConnector1">
                <a:avLst/>
              </a:prstGeom>
              <a:ln w="12700">
                <a:headEnd type="non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oup 36"/>
            <p:cNvGrpSpPr/>
            <p:nvPr/>
          </p:nvGrpSpPr>
          <p:grpSpPr>
            <a:xfrm>
              <a:off x="5655864" y="2319689"/>
              <a:ext cx="952901" cy="2513277"/>
              <a:chOff x="5666301" y="2079057"/>
              <a:chExt cx="952901" cy="2513277"/>
            </a:xfrm>
          </p:grpSpPr>
          <p:cxnSp>
            <p:nvCxnSpPr>
              <p:cNvPr id="36" name="Straight Arrow Connector 35"/>
              <p:cNvCxnSpPr/>
              <p:nvPr/>
            </p:nvCxnSpPr>
            <p:spPr>
              <a:xfrm flipV="1">
                <a:off x="5666301" y="2079057"/>
                <a:ext cx="952901" cy="79889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1" name="Straight Arrow Connector 340"/>
              <p:cNvCxnSpPr/>
              <p:nvPr/>
            </p:nvCxnSpPr>
            <p:spPr>
              <a:xfrm flipV="1">
                <a:off x="5666301" y="3335696"/>
                <a:ext cx="95290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6" name="Straight Arrow Connector 345"/>
              <p:cNvCxnSpPr>
                <a:cxnSpLocks/>
              </p:cNvCxnSpPr>
              <p:nvPr/>
            </p:nvCxnSpPr>
            <p:spPr>
              <a:xfrm>
                <a:off x="5666301" y="3793437"/>
                <a:ext cx="952901" cy="79889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47" name="Title 1">
            <a:extLst>
              <a:ext uri="{FF2B5EF4-FFF2-40B4-BE49-F238E27FC236}">
                <a16:creationId xmlns:a16="http://schemas.microsoft.com/office/drawing/2014/main" id="{6C4AC7C5-EE27-474A-B80D-8A379DD231BA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Kernel Launch Aggregation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C6FB682-F347-BE48-8275-D7DACEC45234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  <p:sp>
        <p:nvSpPr>
          <p:cNvPr id="348" name="Slide Number Placeholder 3">
            <a:extLst>
              <a:ext uri="{FF2B5EF4-FFF2-40B4-BE49-F238E27FC236}">
                <a16:creationId xmlns:a16="http://schemas.microsoft.com/office/drawing/2014/main" id="{08933ED4-31A1-0F4F-8C6E-B0751F871C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08919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/>
          <p:nvPr/>
        </p:nvSpPr>
        <p:spPr>
          <a:xfrm>
            <a:off x="128043" y="1911319"/>
            <a:ext cx="421493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kernel&lt;&lt;&lt;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gD,bD</a:t>
            </a: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&gt;&gt;&gt;(arg1,arg2,arg3)</a:t>
            </a:r>
          </a:p>
        </p:txBody>
      </p:sp>
      <p:sp>
        <p:nvSpPr>
          <p:cNvPr id="12" name="TextBox 2"/>
          <p:cNvSpPr txBox="1"/>
          <p:nvPr/>
        </p:nvSpPr>
        <p:spPr>
          <a:xfrm>
            <a:off x="190502" y="2431926"/>
            <a:ext cx="41524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Original Kernel Call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128043" y="3775471"/>
            <a:ext cx="4278040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allocate arrays for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args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,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, and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endParaRPr lang="en-US" sz="1350" i="1" dirty="0">
              <a:solidFill>
                <a:prstClr val="black"/>
              </a:solidFill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store 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args</a:t>
            </a:r>
            <a:r>
              <a:rPr lang="en-US" sz="135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in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arg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arrays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store 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in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array, and 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in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new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= sum of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 across warp/block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new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= max of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 across warp/block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if(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threadIdx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== launcher thread in warp/block) {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kernel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_agg</a:t>
            </a: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&lt;&lt;&lt;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new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dirty="0" err="1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,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new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&gt;&gt;&gt;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           (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arg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arrays,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array,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</a:t>
            </a: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}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190502" y="5633255"/>
            <a:ext cx="41524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Transformed Kernel Call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(block-granularity aggregation example)</a:t>
            </a:r>
            <a:endParaRPr lang="en-US" sz="1500" dirty="0">
              <a:solidFill>
                <a:prstClr val="black"/>
              </a:solidFill>
              <a:latin typeface="cmr10" panose="020B0500000000000000" pitchFamily="34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5" name="Group 85"/>
          <p:cNvGrpSpPr/>
          <p:nvPr/>
        </p:nvGrpSpPr>
        <p:grpSpPr>
          <a:xfrm>
            <a:off x="5407411" y="2951440"/>
            <a:ext cx="3142950" cy="752839"/>
            <a:chOff x="6540757" y="1877189"/>
            <a:chExt cx="3131039" cy="749985"/>
          </a:xfrm>
        </p:grpSpPr>
        <p:sp>
          <p:nvSpPr>
            <p:cNvPr id="16" name="Rectangle 6"/>
            <p:cNvSpPr/>
            <p:nvPr/>
          </p:nvSpPr>
          <p:spPr>
            <a:xfrm>
              <a:off x="7447651" y="1932652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" name="Rectangle 7"/>
            <p:cNvSpPr/>
            <p:nvPr/>
          </p:nvSpPr>
          <p:spPr>
            <a:xfrm>
              <a:off x="8127630" y="1932652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" name="Rectangle 8"/>
            <p:cNvSpPr/>
            <p:nvPr/>
          </p:nvSpPr>
          <p:spPr>
            <a:xfrm>
              <a:off x="7394642" y="1877189"/>
              <a:ext cx="1431792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9" name="Rectangle 9"/>
            <p:cNvSpPr/>
            <p:nvPr/>
          </p:nvSpPr>
          <p:spPr>
            <a:xfrm>
              <a:off x="7539897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" name="Rectangle 10"/>
            <p:cNvSpPr/>
            <p:nvPr/>
          </p:nvSpPr>
          <p:spPr>
            <a:xfrm>
              <a:off x="7642109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" name="Rectangle 11"/>
            <p:cNvSpPr/>
            <p:nvPr/>
          </p:nvSpPr>
          <p:spPr>
            <a:xfrm>
              <a:off x="7849312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" name="Rectangle 13"/>
            <p:cNvSpPr/>
            <p:nvPr/>
          </p:nvSpPr>
          <p:spPr>
            <a:xfrm>
              <a:off x="8219876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" name="Rectangle 14"/>
            <p:cNvSpPr/>
            <p:nvPr/>
          </p:nvSpPr>
          <p:spPr>
            <a:xfrm>
              <a:off x="8322088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4" name="Rectangle 15"/>
            <p:cNvSpPr/>
            <p:nvPr/>
          </p:nvSpPr>
          <p:spPr>
            <a:xfrm>
              <a:off x="8529291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5" name="Rectangle 17"/>
            <p:cNvSpPr/>
            <p:nvPr/>
          </p:nvSpPr>
          <p:spPr>
            <a:xfrm>
              <a:off x="7479480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7788895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7" name="Rectangle 19"/>
            <p:cNvSpPr/>
            <p:nvPr/>
          </p:nvSpPr>
          <p:spPr>
            <a:xfrm>
              <a:off x="8159459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8" name="Rectangle 20"/>
            <p:cNvSpPr/>
            <p:nvPr/>
          </p:nvSpPr>
          <p:spPr>
            <a:xfrm>
              <a:off x="8468874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9" name="Rectangle 22"/>
            <p:cNvSpPr/>
            <p:nvPr/>
          </p:nvSpPr>
          <p:spPr>
            <a:xfrm>
              <a:off x="8970413" y="1929286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0" name="Rectangle 23"/>
            <p:cNvSpPr/>
            <p:nvPr/>
          </p:nvSpPr>
          <p:spPr>
            <a:xfrm>
              <a:off x="8914822" y="1877189"/>
              <a:ext cx="756974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1" name="Rectangle 24"/>
            <p:cNvSpPr/>
            <p:nvPr/>
          </p:nvSpPr>
          <p:spPr>
            <a:xfrm>
              <a:off x="9062659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" name="Rectangle 25"/>
            <p:cNvSpPr/>
            <p:nvPr/>
          </p:nvSpPr>
          <p:spPr>
            <a:xfrm>
              <a:off x="9164871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" name="Rectangle 26"/>
            <p:cNvSpPr/>
            <p:nvPr/>
          </p:nvSpPr>
          <p:spPr>
            <a:xfrm>
              <a:off x="9372074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" name="Rectangle 27"/>
            <p:cNvSpPr/>
            <p:nvPr/>
          </p:nvSpPr>
          <p:spPr>
            <a:xfrm>
              <a:off x="9474286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" name="Rectangle 28"/>
            <p:cNvSpPr/>
            <p:nvPr/>
          </p:nvSpPr>
          <p:spPr>
            <a:xfrm>
              <a:off x="9002242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6" name="Rectangle 29"/>
            <p:cNvSpPr/>
            <p:nvPr/>
          </p:nvSpPr>
          <p:spPr>
            <a:xfrm>
              <a:off x="9311657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7" name="Rectangle 31"/>
            <p:cNvSpPr/>
            <p:nvPr/>
          </p:nvSpPr>
          <p:spPr>
            <a:xfrm>
              <a:off x="6604870" y="1929286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8" name="Rectangle 32"/>
            <p:cNvSpPr/>
            <p:nvPr/>
          </p:nvSpPr>
          <p:spPr>
            <a:xfrm>
              <a:off x="6540757" y="1877189"/>
              <a:ext cx="774018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9" name="Rectangle 33"/>
            <p:cNvSpPr/>
            <p:nvPr/>
          </p:nvSpPr>
          <p:spPr>
            <a:xfrm>
              <a:off x="6697116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0" name="Rectangle 34"/>
            <p:cNvSpPr/>
            <p:nvPr/>
          </p:nvSpPr>
          <p:spPr>
            <a:xfrm>
              <a:off x="6799328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1" name="Rectangle 35"/>
            <p:cNvSpPr/>
            <p:nvPr/>
          </p:nvSpPr>
          <p:spPr>
            <a:xfrm>
              <a:off x="7006531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2" name="Rectangle 36"/>
            <p:cNvSpPr/>
            <p:nvPr/>
          </p:nvSpPr>
          <p:spPr>
            <a:xfrm>
              <a:off x="7108743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3" name="Rectangle 37"/>
            <p:cNvSpPr/>
            <p:nvPr/>
          </p:nvSpPr>
          <p:spPr>
            <a:xfrm>
              <a:off x="6636699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44" name="Rectangle 38"/>
            <p:cNvSpPr/>
            <p:nvPr/>
          </p:nvSpPr>
          <p:spPr>
            <a:xfrm>
              <a:off x="6946114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45" name="Group 86"/>
          <p:cNvGrpSpPr/>
          <p:nvPr/>
        </p:nvGrpSpPr>
        <p:grpSpPr>
          <a:xfrm>
            <a:off x="6446440" y="1509719"/>
            <a:ext cx="1064891" cy="1064888"/>
            <a:chOff x="8204376" y="440932"/>
            <a:chExt cx="1060855" cy="1060852"/>
          </a:xfrm>
        </p:grpSpPr>
        <p:sp>
          <p:nvSpPr>
            <p:cNvPr id="46" name="Rectangle 65"/>
            <p:cNvSpPr/>
            <p:nvPr/>
          </p:nvSpPr>
          <p:spPr>
            <a:xfrm>
              <a:off x="8204376" y="440932"/>
              <a:ext cx="1060855" cy="10608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7" name="Rectangle 68"/>
            <p:cNvSpPr/>
            <p:nvPr/>
          </p:nvSpPr>
          <p:spPr>
            <a:xfrm>
              <a:off x="8355910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8" name="Rectangle 69"/>
            <p:cNvSpPr/>
            <p:nvPr/>
          </p:nvSpPr>
          <p:spPr>
            <a:xfrm>
              <a:off x="8523815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49" name="Rectangle 70"/>
            <p:cNvSpPr/>
            <p:nvPr/>
          </p:nvSpPr>
          <p:spPr>
            <a:xfrm>
              <a:off x="8864192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50" name="Rectangle 71"/>
            <p:cNvSpPr/>
            <p:nvPr/>
          </p:nvSpPr>
          <p:spPr>
            <a:xfrm>
              <a:off x="9032097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51" name="Rectangle 76"/>
            <p:cNvSpPr/>
            <p:nvPr/>
          </p:nvSpPr>
          <p:spPr>
            <a:xfrm>
              <a:off x="8256662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52" name="Rectangle 77"/>
            <p:cNvSpPr/>
            <p:nvPr/>
          </p:nvSpPr>
          <p:spPr>
            <a:xfrm>
              <a:off x="8764944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cxnSp>
        <p:nvCxnSpPr>
          <p:cNvPr id="53" name="Straight Arrow Connector 80"/>
          <p:cNvCxnSpPr>
            <a:stCxn id="47" idx="2"/>
            <a:endCxn id="38" idx="0"/>
          </p:cNvCxnSpPr>
          <p:nvPr/>
        </p:nvCxnSpPr>
        <p:spPr>
          <a:xfrm flipH="1">
            <a:off x="5795892" y="2451735"/>
            <a:ext cx="843616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81"/>
          <p:cNvCxnSpPr>
            <a:stCxn id="48" idx="2"/>
            <a:endCxn id="18" idx="0"/>
          </p:cNvCxnSpPr>
          <p:nvPr/>
        </p:nvCxnSpPr>
        <p:spPr>
          <a:xfrm>
            <a:off x="6808051" y="2451735"/>
            <a:ext cx="175112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82"/>
          <p:cNvCxnSpPr>
            <a:stCxn id="50" idx="2"/>
            <a:endCxn id="30" idx="0"/>
          </p:cNvCxnSpPr>
          <p:nvPr/>
        </p:nvCxnSpPr>
        <p:spPr>
          <a:xfrm>
            <a:off x="7318267" y="2451735"/>
            <a:ext cx="852167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Rectangle 125"/>
          <p:cNvSpPr/>
          <p:nvPr/>
        </p:nvSpPr>
        <p:spPr>
          <a:xfrm>
            <a:off x="5407411" y="5412465"/>
            <a:ext cx="3142950" cy="752839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Calibri Light" panose="020F0302020204030204"/>
            </a:endParaRPr>
          </a:p>
        </p:txBody>
      </p:sp>
      <p:grpSp>
        <p:nvGrpSpPr>
          <p:cNvPr id="57" name="Group 218"/>
          <p:cNvGrpSpPr/>
          <p:nvPr/>
        </p:nvGrpSpPr>
        <p:grpSpPr>
          <a:xfrm>
            <a:off x="5471768" y="5464761"/>
            <a:ext cx="3022792" cy="651628"/>
            <a:chOff x="7295690" y="5542867"/>
            <a:chExt cx="4030389" cy="868837"/>
          </a:xfrm>
        </p:grpSpPr>
        <p:sp>
          <p:nvSpPr>
            <p:cNvPr id="58" name="Rectangle 101"/>
            <p:cNvSpPr/>
            <p:nvPr/>
          </p:nvSpPr>
          <p:spPr>
            <a:xfrm>
              <a:off x="8423673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59" name="Rectangle 102"/>
            <p:cNvSpPr/>
            <p:nvPr/>
          </p:nvSpPr>
          <p:spPr>
            <a:xfrm>
              <a:off x="9333761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0" name="Rectangle 104"/>
            <p:cNvSpPr/>
            <p:nvPr/>
          </p:nvSpPr>
          <p:spPr>
            <a:xfrm>
              <a:off x="854713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1" name="Rectangle 105"/>
            <p:cNvSpPr/>
            <p:nvPr/>
          </p:nvSpPr>
          <p:spPr>
            <a:xfrm>
              <a:off x="868393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2" name="Rectangle 106"/>
            <p:cNvSpPr/>
            <p:nvPr/>
          </p:nvSpPr>
          <p:spPr>
            <a:xfrm>
              <a:off x="8961258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3" name="Rectangle 107"/>
            <p:cNvSpPr/>
            <p:nvPr/>
          </p:nvSpPr>
          <p:spPr>
            <a:xfrm>
              <a:off x="9098059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4" name="Rectangle 108"/>
            <p:cNvSpPr/>
            <p:nvPr/>
          </p:nvSpPr>
          <p:spPr>
            <a:xfrm>
              <a:off x="9457223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5" name="Rectangle 109"/>
            <p:cNvSpPr/>
            <p:nvPr/>
          </p:nvSpPr>
          <p:spPr>
            <a:xfrm>
              <a:off x="9594024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6" name="Rectangle 110"/>
            <p:cNvSpPr/>
            <p:nvPr/>
          </p:nvSpPr>
          <p:spPr>
            <a:xfrm>
              <a:off x="987134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7" name="Rectangle 111"/>
            <p:cNvSpPr/>
            <p:nvPr/>
          </p:nvSpPr>
          <p:spPr>
            <a:xfrm>
              <a:off x="1000814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68" name="Rectangle 112"/>
            <p:cNvSpPr/>
            <p:nvPr/>
          </p:nvSpPr>
          <p:spPr>
            <a:xfrm>
              <a:off x="8466273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69" name="Rectangle 113"/>
            <p:cNvSpPr/>
            <p:nvPr/>
          </p:nvSpPr>
          <p:spPr>
            <a:xfrm>
              <a:off x="8880396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70" name="Rectangle 114"/>
            <p:cNvSpPr/>
            <p:nvPr/>
          </p:nvSpPr>
          <p:spPr>
            <a:xfrm>
              <a:off x="9376361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71" name="Rectangle 115"/>
            <p:cNvSpPr/>
            <p:nvPr/>
          </p:nvSpPr>
          <p:spPr>
            <a:xfrm>
              <a:off x="9790484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72" name="Rectangle 116"/>
            <p:cNvSpPr/>
            <p:nvPr/>
          </p:nvSpPr>
          <p:spPr>
            <a:xfrm>
              <a:off x="10461746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73" name="Rectangle 118"/>
            <p:cNvSpPr/>
            <p:nvPr/>
          </p:nvSpPr>
          <p:spPr>
            <a:xfrm>
              <a:off x="10585209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74" name="Rectangle 119"/>
            <p:cNvSpPr/>
            <p:nvPr/>
          </p:nvSpPr>
          <p:spPr>
            <a:xfrm>
              <a:off x="10722010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75" name="Rectangle 120"/>
            <p:cNvSpPr/>
            <p:nvPr/>
          </p:nvSpPr>
          <p:spPr>
            <a:xfrm>
              <a:off x="10999331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76" name="Rectangle 121"/>
            <p:cNvSpPr/>
            <p:nvPr/>
          </p:nvSpPr>
          <p:spPr>
            <a:xfrm>
              <a:off x="1113613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77" name="Rectangle 122"/>
            <p:cNvSpPr/>
            <p:nvPr/>
          </p:nvSpPr>
          <p:spPr>
            <a:xfrm>
              <a:off x="10504346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78" name="Rectangle 123"/>
            <p:cNvSpPr/>
            <p:nvPr/>
          </p:nvSpPr>
          <p:spPr>
            <a:xfrm>
              <a:off x="10918469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79" name="Rectangle 124"/>
            <p:cNvSpPr/>
            <p:nvPr/>
          </p:nvSpPr>
          <p:spPr>
            <a:xfrm>
              <a:off x="7295690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0" name="Rectangle 126"/>
            <p:cNvSpPr/>
            <p:nvPr/>
          </p:nvSpPr>
          <p:spPr>
            <a:xfrm>
              <a:off x="741915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1" name="Rectangle 127"/>
            <p:cNvSpPr/>
            <p:nvPr/>
          </p:nvSpPr>
          <p:spPr>
            <a:xfrm>
              <a:off x="7555954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2" name="Rectangle 128"/>
            <p:cNvSpPr/>
            <p:nvPr/>
          </p:nvSpPr>
          <p:spPr>
            <a:xfrm>
              <a:off x="7833276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3" name="Rectangle 129"/>
            <p:cNvSpPr/>
            <p:nvPr/>
          </p:nvSpPr>
          <p:spPr>
            <a:xfrm>
              <a:off x="7970077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4" name="Rectangle 130"/>
            <p:cNvSpPr/>
            <p:nvPr/>
          </p:nvSpPr>
          <p:spPr>
            <a:xfrm>
              <a:off x="7338290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85" name="Rectangle 131"/>
            <p:cNvSpPr/>
            <p:nvPr/>
          </p:nvSpPr>
          <p:spPr>
            <a:xfrm>
              <a:off x="7752413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86" name="Group 90"/>
          <p:cNvGrpSpPr/>
          <p:nvPr/>
        </p:nvGrpSpPr>
        <p:grpSpPr>
          <a:xfrm>
            <a:off x="6446440" y="3970744"/>
            <a:ext cx="1064891" cy="1064888"/>
            <a:chOff x="8204376" y="440932"/>
            <a:chExt cx="1060855" cy="1060852"/>
          </a:xfrm>
        </p:grpSpPr>
        <p:sp>
          <p:nvSpPr>
            <p:cNvPr id="87" name="Rectangle 94"/>
            <p:cNvSpPr/>
            <p:nvPr/>
          </p:nvSpPr>
          <p:spPr>
            <a:xfrm>
              <a:off x="8204376" y="440932"/>
              <a:ext cx="1060855" cy="10608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8" name="Rectangle 95"/>
            <p:cNvSpPr/>
            <p:nvPr/>
          </p:nvSpPr>
          <p:spPr>
            <a:xfrm>
              <a:off x="8355910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89" name="Rectangle 96"/>
            <p:cNvSpPr/>
            <p:nvPr/>
          </p:nvSpPr>
          <p:spPr>
            <a:xfrm>
              <a:off x="8523815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90" name="Rectangle 97"/>
            <p:cNvSpPr/>
            <p:nvPr/>
          </p:nvSpPr>
          <p:spPr>
            <a:xfrm>
              <a:off x="8864192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91" name="Rectangle 98"/>
            <p:cNvSpPr/>
            <p:nvPr/>
          </p:nvSpPr>
          <p:spPr>
            <a:xfrm>
              <a:off x="9032097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92" name="Rectangle 99"/>
            <p:cNvSpPr/>
            <p:nvPr/>
          </p:nvSpPr>
          <p:spPr>
            <a:xfrm>
              <a:off x="8256662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93" name="Rectangle 100"/>
            <p:cNvSpPr/>
            <p:nvPr/>
          </p:nvSpPr>
          <p:spPr>
            <a:xfrm>
              <a:off x="8764944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cxnSp>
        <p:nvCxnSpPr>
          <p:cNvPr id="94" name="Straight Arrow Connector 91"/>
          <p:cNvCxnSpPr>
            <a:stCxn id="88" idx="2"/>
            <a:endCxn id="56" idx="0"/>
          </p:cNvCxnSpPr>
          <p:nvPr/>
        </p:nvCxnSpPr>
        <p:spPr>
          <a:xfrm>
            <a:off x="6639508" y="4912761"/>
            <a:ext cx="339377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95" name="Group 217"/>
          <p:cNvGrpSpPr/>
          <p:nvPr/>
        </p:nvGrpSpPr>
        <p:grpSpPr>
          <a:xfrm>
            <a:off x="2387599" y="1792573"/>
            <a:ext cx="5757395" cy="1097891"/>
            <a:chOff x="3183464" y="646617"/>
            <a:chExt cx="7676527" cy="1463855"/>
          </a:xfrm>
        </p:grpSpPr>
        <p:sp>
          <p:nvSpPr>
            <p:cNvPr id="96" name="Rectangle 132"/>
            <p:cNvSpPr/>
            <p:nvPr/>
          </p:nvSpPr>
          <p:spPr>
            <a:xfrm>
              <a:off x="825192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7" name="Rectangle 133"/>
            <p:cNvSpPr/>
            <p:nvPr/>
          </p:nvSpPr>
          <p:spPr>
            <a:xfrm>
              <a:off x="788524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8" name="Rectangle 134"/>
            <p:cNvSpPr/>
            <p:nvPr/>
          </p:nvSpPr>
          <p:spPr>
            <a:xfrm>
              <a:off x="807105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99" name="Rectangle 140"/>
            <p:cNvSpPr/>
            <p:nvPr/>
          </p:nvSpPr>
          <p:spPr>
            <a:xfrm>
              <a:off x="4538602" y="646617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0" name="Rectangle 141"/>
            <p:cNvSpPr/>
            <p:nvPr/>
          </p:nvSpPr>
          <p:spPr>
            <a:xfrm>
              <a:off x="3183464" y="646617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142"/>
            <p:cNvSpPr/>
            <p:nvPr/>
          </p:nvSpPr>
          <p:spPr>
            <a:xfrm>
              <a:off x="3817173" y="646617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147"/>
            <p:cNvSpPr/>
            <p:nvPr/>
          </p:nvSpPr>
          <p:spPr>
            <a:xfrm>
              <a:off x="950380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3" name="Rectangle 148"/>
            <p:cNvSpPr/>
            <p:nvPr/>
          </p:nvSpPr>
          <p:spPr>
            <a:xfrm>
              <a:off x="913712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4" name="Rectangle 149"/>
            <p:cNvSpPr/>
            <p:nvPr/>
          </p:nvSpPr>
          <p:spPr>
            <a:xfrm>
              <a:off x="932293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5" name="Rectangle 154"/>
            <p:cNvSpPr/>
            <p:nvPr/>
          </p:nvSpPr>
          <p:spPr>
            <a:xfrm>
              <a:off x="1067711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6" name="Rectangle 155"/>
            <p:cNvSpPr/>
            <p:nvPr/>
          </p:nvSpPr>
          <p:spPr>
            <a:xfrm>
              <a:off x="10310427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7" name="Rectangle 156"/>
            <p:cNvSpPr/>
            <p:nvPr/>
          </p:nvSpPr>
          <p:spPr>
            <a:xfrm>
              <a:off x="1049624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08" name="Group 216"/>
          <p:cNvGrpSpPr/>
          <p:nvPr/>
        </p:nvGrpSpPr>
        <p:grpSpPr>
          <a:xfrm>
            <a:off x="1670596" y="1792573"/>
            <a:ext cx="6214517" cy="950569"/>
            <a:chOff x="2227461" y="646617"/>
            <a:chExt cx="8286023" cy="1267425"/>
          </a:xfrm>
        </p:grpSpPr>
        <p:sp>
          <p:nvSpPr>
            <p:cNvPr id="109" name="Oval 135"/>
            <p:cNvSpPr/>
            <p:nvPr/>
          </p:nvSpPr>
          <p:spPr>
            <a:xfrm>
              <a:off x="8307209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0" name="Oval 144"/>
            <p:cNvSpPr/>
            <p:nvPr/>
          </p:nvSpPr>
          <p:spPr>
            <a:xfrm>
              <a:off x="2227461" y="646617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1" name="Oval 151"/>
            <p:cNvSpPr/>
            <p:nvPr/>
          </p:nvSpPr>
          <p:spPr>
            <a:xfrm>
              <a:off x="9268145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2" name="Oval 158"/>
            <p:cNvSpPr/>
            <p:nvPr/>
          </p:nvSpPr>
          <p:spPr>
            <a:xfrm>
              <a:off x="10330604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Group 215"/>
          <p:cNvGrpSpPr/>
          <p:nvPr/>
        </p:nvGrpSpPr>
        <p:grpSpPr>
          <a:xfrm>
            <a:off x="1371245" y="1792573"/>
            <a:ext cx="6374041" cy="950569"/>
            <a:chOff x="1828326" y="646617"/>
            <a:chExt cx="8498721" cy="1267425"/>
          </a:xfrm>
        </p:grpSpPr>
        <p:sp>
          <p:nvSpPr>
            <p:cNvPr id="114" name="Oval 136"/>
            <p:cNvSpPr/>
            <p:nvPr/>
          </p:nvSpPr>
          <p:spPr>
            <a:xfrm>
              <a:off x="8120772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5" name="Oval 145"/>
            <p:cNvSpPr/>
            <p:nvPr/>
          </p:nvSpPr>
          <p:spPr>
            <a:xfrm>
              <a:off x="1828326" y="646617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6" name="Oval 152"/>
            <p:cNvSpPr/>
            <p:nvPr/>
          </p:nvSpPr>
          <p:spPr>
            <a:xfrm>
              <a:off x="9081708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7" name="Oval 159"/>
            <p:cNvSpPr/>
            <p:nvPr/>
          </p:nvSpPr>
          <p:spPr>
            <a:xfrm>
              <a:off x="10144167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18" name="Rectangle 177"/>
          <p:cNvSpPr/>
          <p:nvPr/>
        </p:nvSpPr>
        <p:spPr>
          <a:xfrm>
            <a:off x="7000321" y="5054309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9" name="Oval 178"/>
          <p:cNvSpPr/>
          <p:nvPr/>
        </p:nvSpPr>
        <p:spPr>
          <a:xfrm>
            <a:off x="7034610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0" name="Oval 179"/>
          <p:cNvSpPr/>
          <p:nvPr/>
        </p:nvSpPr>
        <p:spPr>
          <a:xfrm>
            <a:off x="7206061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1" name="Oval 180"/>
          <p:cNvSpPr/>
          <p:nvPr/>
        </p:nvSpPr>
        <p:spPr>
          <a:xfrm>
            <a:off x="7377512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2" name="Rectangle 184"/>
          <p:cNvSpPr/>
          <p:nvPr/>
        </p:nvSpPr>
        <p:spPr>
          <a:xfrm>
            <a:off x="7075243" y="5187751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3" name="Oval 186"/>
          <p:cNvSpPr/>
          <p:nvPr/>
        </p:nvSpPr>
        <p:spPr>
          <a:xfrm>
            <a:off x="7109532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4" name="Oval 187"/>
          <p:cNvSpPr/>
          <p:nvPr/>
        </p:nvSpPr>
        <p:spPr>
          <a:xfrm>
            <a:off x="7280983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5" name="Oval 188"/>
          <p:cNvSpPr/>
          <p:nvPr/>
        </p:nvSpPr>
        <p:spPr>
          <a:xfrm>
            <a:off x="7452434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6" name="Rectangle 190"/>
          <p:cNvSpPr/>
          <p:nvPr/>
        </p:nvSpPr>
        <p:spPr>
          <a:xfrm>
            <a:off x="7690502" y="4956583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7" name="Rectangle 192"/>
          <p:cNvSpPr/>
          <p:nvPr/>
        </p:nvSpPr>
        <p:spPr>
          <a:xfrm>
            <a:off x="7724792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8" name="Rectangle 193"/>
          <p:cNvSpPr/>
          <p:nvPr/>
        </p:nvSpPr>
        <p:spPr>
          <a:xfrm>
            <a:off x="7896242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9" name="Rectangle 194"/>
          <p:cNvSpPr/>
          <p:nvPr/>
        </p:nvSpPr>
        <p:spPr>
          <a:xfrm>
            <a:off x="8067694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0" name="Rectangle 196"/>
          <p:cNvSpPr/>
          <p:nvPr/>
        </p:nvSpPr>
        <p:spPr>
          <a:xfrm>
            <a:off x="7761434" y="5070209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1" name="Rectangle 198"/>
          <p:cNvSpPr/>
          <p:nvPr/>
        </p:nvSpPr>
        <p:spPr>
          <a:xfrm>
            <a:off x="7795724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2" name="Rectangle 199"/>
          <p:cNvSpPr/>
          <p:nvPr/>
        </p:nvSpPr>
        <p:spPr>
          <a:xfrm>
            <a:off x="7967174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3" name="Rectangle 200"/>
          <p:cNvSpPr/>
          <p:nvPr/>
        </p:nvSpPr>
        <p:spPr>
          <a:xfrm>
            <a:off x="8138626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4" name="Rectangle 202"/>
          <p:cNvSpPr/>
          <p:nvPr/>
        </p:nvSpPr>
        <p:spPr>
          <a:xfrm>
            <a:off x="7836356" y="5175005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5" name="Rectangle 204"/>
          <p:cNvSpPr/>
          <p:nvPr/>
        </p:nvSpPr>
        <p:spPr>
          <a:xfrm>
            <a:off x="7870646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6" name="Rectangle 205"/>
          <p:cNvSpPr/>
          <p:nvPr/>
        </p:nvSpPr>
        <p:spPr>
          <a:xfrm>
            <a:off x="8042096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7" name="Rectangle 206"/>
          <p:cNvSpPr/>
          <p:nvPr/>
        </p:nvSpPr>
        <p:spPr>
          <a:xfrm>
            <a:off x="8213548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8" name="Rectangle 208"/>
          <p:cNvSpPr/>
          <p:nvPr/>
        </p:nvSpPr>
        <p:spPr>
          <a:xfrm>
            <a:off x="2950954" y="3803191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139" name="Group 221"/>
          <p:cNvGrpSpPr/>
          <p:nvPr/>
        </p:nvGrpSpPr>
        <p:grpSpPr>
          <a:xfrm>
            <a:off x="190502" y="4669325"/>
            <a:ext cx="6629712" cy="805417"/>
            <a:chOff x="254002" y="4482288"/>
            <a:chExt cx="8839616" cy="1073889"/>
          </a:xfrm>
        </p:grpSpPr>
        <p:sp>
          <p:nvSpPr>
            <p:cNvPr id="140" name="Rectangle 175"/>
            <p:cNvSpPr/>
            <p:nvPr/>
          </p:nvSpPr>
          <p:spPr>
            <a:xfrm>
              <a:off x="7624839" y="5156068"/>
              <a:ext cx="1468779" cy="4001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max(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41" name="Oval 164"/>
            <p:cNvSpPr/>
            <p:nvPr/>
          </p:nvSpPr>
          <p:spPr>
            <a:xfrm>
              <a:off x="7475750" y="5249294"/>
              <a:ext cx="182880" cy="182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2" name="Oval 168"/>
            <p:cNvSpPr/>
            <p:nvPr/>
          </p:nvSpPr>
          <p:spPr>
            <a:xfrm>
              <a:off x="83485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3" name="Oval 170"/>
            <p:cNvSpPr/>
            <p:nvPr/>
          </p:nvSpPr>
          <p:spPr>
            <a:xfrm>
              <a:off x="85009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4" name="Oval 172"/>
            <p:cNvSpPr/>
            <p:nvPr/>
          </p:nvSpPr>
          <p:spPr>
            <a:xfrm>
              <a:off x="86533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5" name="Oval 213"/>
            <p:cNvSpPr/>
            <p:nvPr/>
          </p:nvSpPr>
          <p:spPr>
            <a:xfrm>
              <a:off x="254002" y="4482288"/>
              <a:ext cx="182880" cy="182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46" name="Group 219"/>
          <p:cNvGrpSpPr/>
          <p:nvPr/>
        </p:nvGrpSpPr>
        <p:grpSpPr>
          <a:xfrm>
            <a:off x="190502" y="4461884"/>
            <a:ext cx="6621697" cy="836124"/>
            <a:chOff x="254002" y="4205693"/>
            <a:chExt cx="8828929" cy="1114831"/>
          </a:xfrm>
        </p:grpSpPr>
        <p:sp>
          <p:nvSpPr>
            <p:cNvPr id="147" name="Oval 165"/>
            <p:cNvSpPr/>
            <p:nvPr/>
          </p:nvSpPr>
          <p:spPr>
            <a:xfrm>
              <a:off x="7475750" y="5013644"/>
              <a:ext cx="182880" cy="18288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8" name="Oval 169"/>
            <p:cNvSpPr/>
            <p:nvPr/>
          </p:nvSpPr>
          <p:spPr>
            <a:xfrm>
              <a:off x="83485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49" name="Oval 171"/>
            <p:cNvSpPr/>
            <p:nvPr/>
          </p:nvSpPr>
          <p:spPr>
            <a:xfrm>
              <a:off x="85009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0" name="Oval 173"/>
            <p:cNvSpPr/>
            <p:nvPr/>
          </p:nvSpPr>
          <p:spPr>
            <a:xfrm>
              <a:off x="86533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1" name="Rectangle 174"/>
            <p:cNvSpPr/>
            <p:nvPr/>
          </p:nvSpPr>
          <p:spPr>
            <a:xfrm>
              <a:off x="7624839" y="4920415"/>
              <a:ext cx="1458092" cy="4001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sum(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152" name="Oval 214"/>
            <p:cNvSpPr/>
            <p:nvPr/>
          </p:nvSpPr>
          <p:spPr>
            <a:xfrm>
              <a:off x="254002" y="4205693"/>
              <a:ext cx="182880" cy="18288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1EB3A6D6-7F50-EB4B-9BD2-6D3E9C485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Granularity Aggregation (I)</a:t>
            </a:r>
          </a:p>
        </p:txBody>
      </p:sp>
      <p:sp>
        <p:nvSpPr>
          <p:cNvPr id="153" name="Slide Number Placeholder 3">
            <a:extLst>
              <a:ext uri="{FF2B5EF4-FFF2-40B4-BE49-F238E27FC236}">
                <a16:creationId xmlns:a16="http://schemas.microsoft.com/office/drawing/2014/main" id="{08358083-1475-864B-A944-CD1B61960C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5D12298-FDFA-8B46-8BBA-FFE8BD0EB3F7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390174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85 -0.47547 L 8.33333E-7 2.59259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3" y="2377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13 -0.47547 L 8.33333E-7 2.59259E-6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2377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4 -0.47547 L 8.33333E-7 2.59259E-6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3773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54 -0.43287 L -3.54167E-6 -4.81481E-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2164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58 -0.4324 L -3.54167E-6 -4.81481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2162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843 -0.43171 L -3.54167E-6 -4.81481E-6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2157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76 -0.45463 L 3.95833E-6 2.96296E-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2273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64 -0.45463 L 3.95833E-6 2.96296E-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6" y="2273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69 -0.4551 L 3.95833E-6 2.96296E-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" y="2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03 -0.50648 L 4.16667E-6 -2.22222E-6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" y="25324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68 -0.50602 L 4.16667E-6 -2.22222E-6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" y="25301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84 -0.50648 L 4.16667E-6 -2.22222E-6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2" y="2532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377 -0.48056 L -2.91667E-6 3.7037E-6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2" y="24028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58 -0.4801 L -2.91667E-6 3.7037E-6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24005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35 -0.48056 L -2.91667E-6 3.7037E-6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2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  <p:bldP spid="56" grpId="0" animBg="1"/>
      <p:bldP spid="118" grpId="0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2" grpId="0" animBg="1"/>
      <p:bldP spid="123" grpId="0" animBg="1"/>
      <p:bldP spid="123" grpId="1" animBg="1"/>
      <p:bldP spid="124" grpId="0" animBg="1"/>
      <p:bldP spid="124" grpId="1" animBg="1"/>
      <p:bldP spid="125" grpId="0" animBg="1"/>
      <p:bldP spid="125" grpId="1" animBg="1"/>
      <p:bldP spid="126" grpId="0" animBg="1"/>
      <p:bldP spid="127" grpId="0" animBg="1"/>
      <p:bldP spid="127" grpId="1" animBg="1"/>
      <p:bldP spid="128" grpId="0" animBg="1"/>
      <p:bldP spid="128" grpId="1" animBg="1"/>
      <p:bldP spid="129" grpId="0" animBg="1"/>
      <p:bldP spid="129" grpId="1" animBg="1"/>
      <p:bldP spid="130" grpId="0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3"/>
          <p:cNvSpPr txBox="1"/>
          <p:nvPr/>
        </p:nvSpPr>
        <p:spPr>
          <a:xfrm>
            <a:off x="234" y="1746366"/>
            <a:ext cx="372730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__global__ void kernel(params) {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kernel body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}</a:t>
            </a:r>
          </a:p>
        </p:txBody>
      </p:sp>
      <p:sp>
        <p:nvSpPr>
          <p:cNvPr id="154" name="TextBox 4"/>
          <p:cNvSpPr txBox="1"/>
          <p:nvPr/>
        </p:nvSpPr>
        <p:spPr>
          <a:xfrm>
            <a:off x="474026" y="2431926"/>
            <a:ext cx="39738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Original Kernel</a:t>
            </a:r>
          </a:p>
        </p:txBody>
      </p:sp>
      <p:sp>
        <p:nvSpPr>
          <p:cNvPr id="155" name="TextBox 7"/>
          <p:cNvSpPr txBox="1"/>
          <p:nvPr/>
        </p:nvSpPr>
        <p:spPr>
          <a:xfrm>
            <a:off x="235" y="3707625"/>
            <a:ext cx="640032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__global__ void kernel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_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agg</a:t>
            </a: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(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param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arrays,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array,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</a:t>
            </a: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) {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calculate index of parent thread ( original kernel index)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load </a:t>
            </a: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params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from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param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arrays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load actual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gridDim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/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blockDim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from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/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bD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arrays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calculate actual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blockIdx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if(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threadIdx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 &lt; actual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blockDim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) {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    kernel body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(with kernel launches transformed and with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            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using actual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gridDim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/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blockDim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/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blockIdx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)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}</a:t>
            </a:r>
            <a:endParaRPr lang="de-DE" sz="1350" dirty="0">
              <a:solidFill>
                <a:prstClr val="black"/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}</a:t>
            </a:r>
          </a:p>
        </p:txBody>
      </p:sp>
      <p:sp>
        <p:nvSpPr>
          <p:cNvPr id="156" name="TextBox 8"/>
          <p:cNvSpPr txBox="1"/>
          <p:nvPr/>
        </p:nvSpPr>
        <p:spPr>
          <a:xfrm>
            <a:off x="329480" y="5608320"/>
            <a:ext cx="42629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Transformed Kernel</a:t>
            </a:r>
            <a:endParaRPr lang="en-US" sz="2100" dirty="0">
              <a:solidFill>
                <a:prstClr val="black"/>
              </a:solidFill>
              <a:latin typeface="cmr10" panose="020B0500000000000000" pitchFamily="34" charset="0"/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prstClr val="black"/>
                </a:solidFill>
                <a:latin typeface="cmr10" panose="020B0500000000000000" pitchFamily="34" charset="0"/>
                <a:ea typeface="+mn-ea"/>
                <a:cs typeface="Times New Roman" panose="02020603050405020304" pitchFamily="18" charset="0"/>
              </a:rPr>
              <a:t>(block-granularity aggregation example)</a:t>
            </a:r>
            <a:endParaRPr lang="en-US" sz="1500" dirty="0">
              <a:solidFill>
                <a:prstClr val="black"/>
              </a:solidFill>
              <a:latin typeface="cmr10" panose="020B0500000000000000" pitchFamily="34" charset="0"/>
              <a:ea typeface="+mn-ea"/>
              <a:cs typeface="Times New Roman" panose="02020603050405020304" pitchFamily="18" charset="0"/>
            </a:endParaRP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500" dirty="0">
              <a:solidFill>
                <a:prstClr val="black"/>
              </a:solidFill>
              <a:latin typeface="cmr10" panose="020B0500000000000000" pitchFamily="34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57" name="Group 107"/>
          <p:cNvGrpSpPr/>
          <p:nvPr/>
        </p:nvGrpSpPr>
        <p:grpSpPr>
          <a:xfrm>
            <a:off x="5407411" y="2951440"/>
            <a:ext cx="3142950" cy="752839"/>
            <a:chOff x="6540757" y="1877189"/>
            <a:chExt cx="3131039" cy="749985"/>
          </a:xfrm>
        </p:grpSpPr>
        <p:sp>
          <p:nvSpPr>
            <p:cNvPr id="158" name="Rectangle 108"/>
            <p:cNvSpPr/>
            <p:nvPr/>
          </p:nvSpPr>
          <p:spPr>
            <a:xfrm>
              <a:off x="7447651" y="1932652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59" name="Rectangle 109"/>
            <p:cNvSpPr/>
            <p:nvPr/>
          </p:nvSpPr>
          <p:spPr>
            <a:xfrm>
              <a:off x="8127630" y="1932652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0" name="Rectangle 110"/>
            <p:cNvSpPr/>
            <p:nvPr/>
          </p:nvSpPr>
          <p:spPr>
            <a:xfrm>
              <a:off x="7394642" y="1877189"/>
              <a:ext cx="1431792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61" name="Rectangle 111"/>
            <p:cNvSpPr/>
            <p:nvPr/>
          </p:nvSpPr>
          <p:spPr>
            <a:xfrm>
              <a:off x="7539897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2" name="Rectangle 112"/>
            <p:cNvSpPr/>
            <p:nvPr/>
          </p:nvSpPr>
          <p:spPr>
            <a:xfrm>
              <a:off x="7642109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3" name="Rectangle 113"/>
            <p:cNvSpPr/>
            <p:nvPr/>
          </p:nvSpPr>
          <p:spPr>
            <a:xfrm>
              <a:off x="7849312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4" name="Rectangle 114"/>
            <p:cNvSpPr/>
            <p:nvPr/>
          </p:nvSpPr>
          <p:spPr>
            <a:xfrm>
              <a:off x="8219876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5" name="Rectangle 115"/>
            <p:cNvSpPr/>
            <p:nvPr/>
          </p:nvSpPr>
          <p:spPr>
            <a:xfrm>
              <a:off x="8322088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6" name="Rectangle 116"/>
            <p:cNvSpPr/>
            <p:nvPr/>
          </p:nvSpPr>
          <p:spPr>
            <a:xfrm>
              <a:off x="8529291" y="2007167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67" name="Rectangle 117"/>
            <p:cNvSpPr/>
            <p:nvPr/>
          </p:nvSpPr>
          <p:spPr>
            <a:xfrm>
              <a:off x="7479480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68" name="Rectangle 118"/>
            <p:cNvSpPr/>
            <p:nvPr/>
          </p:nvSpPr>
          <p:spPr>
            <a:xfrm>
              <a:off x="7788895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69" name="Rectangle 119"/>
            <p:cNvSpPr/>
            <p:nvPr/>
          </p:nvSpPr>
          <p:spPr>
            <a:xfrm>
              <a:off x="8159459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70" name="Rectangle 120"/>
            <p:cNvSpPr/>
            <p:nvPr/>
          </p:nvSpPr>
          <p:spPr>
            <a:xfrm>
              <a:off x="8468874" y="1965782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71" name="Rectangle 121"/>
            <p:cNvSpPr/>
            <p:nvPr/>
          </p:nvSpPr>
          <p:spPr>
            <a:xfrm>
              <a:off x="8970413" y="1929286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2" name="Rectangle 122"/>
            <p:cNvSpPr/>
            <p:nvPr/>
          </p:nvSpPr>
          <p:spPr>
            <a:xfrm>
              <a:off x="8914822" y="1877189"/>
              <a:ext cx="756974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73" name="Rectangle 123"/>
            <p:cNvSpPr/>
            <p:nvPr/>
          </p:nvSpPr>
          <p:spPr>
            <a:xfrm>
              <a:off x="9062659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4" name="Rectangle 124"/>
            <p:cNvSpPr/>
            <p:nvPr/>
          </p:nvSpPr>
          <p:spPr>
            <a:xfrm>
              <a:off x="9164871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5" name="Rectangle 125"/>
            <p:cNvSpPr/>
            <p:nvPr/>
          </p:nvSpPr>
          <p:spPr>
            <a:xfrm>
              <a:off x="9372074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6" name="Rectangle 126"/>
            <p:cNvSpPr/>
            <p:nvPr/>
          </p:nvSpPr>
          <p:spPr>
            <a:xfrm>
              <a:off x="9474286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77" name="Rectangle 127"/>
            <p:cNvSpPr/>
            <p:nvPr/>
          </p:nvSpPr>
          <p:spPr>
            <a:xfrm>
              <a:off x="9002242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78" name="Rectangle 128"/>
            <p:cNvSpPr/>
            <p:nvPr/>
          </p:nvSpPr>
          <p:spPr>
            <a:xfrm>
              <a:off x="9311657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79" name="Rectangle 129"/>
            <p:cNvSpPr/>
            <p:nvPr/>
          </p:nvSpPr>
          <p:spPr>
            <a:xfrm>
              <a:off x="6604870" y="1929286"/>
              <a:ext cx="645793" cy="64579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0" name="Rectangle 130"/>
            <p:cNvSpPr/>
            <p:nvPr/>
          </p:nvSpPr>
          <p:spPr>
            <a:xfrm>
              <a:off x="6540757" y="1877189"/>
              <a:ext cx="774018" cy="74998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81" name="Rectangle 131"/>
            <p:cNvSpPr/>
            <p:nvPr/>
          </p:nvSpPr>
          <p:spPr>
            <a:xfrm>
              <a:off x="6697116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2" name="Rectangle 132"/>
            <p:cNvSpPr/>
            <p:nvPr/>
          </p:nvSpPr>
          <p:spPr>
            <a:xfrm>
              <a:off x="6799328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3" name="Rectangle 133"/>
            <p:cNvSpPr/>
            <p:nvPr/>
          </p:nvSpPr>
          <p:spPr>
            <a:xfrm>
              <a:off x="7006531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4" name="Rectangle 134"/>
            <p:cNvSpPr/>
            <p:nvPr/>
          </p:nvSpPr>
          <p:spPr>
            <a:xfrm>
              <a:off x="7108743" y="2003801"/>
              <a:ext cx="49676" cy="49676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5" name="Rectangle 135"/>
            <p:cNvSpPr/>
            <p:nvPr/>
          </p:nvSpPr>
          <p:spPr>
            <a:xfrm>
              <a:off x="6636699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86" name="Rectangle 136"/>
            <p:cNvSpPr/>
            <p:nvPr/>
          </p:nvSpPr>
          <p:spPr>
            <a:xfrm>
              <a:off x="6946114" y="1962416"/>
              <a:ext cx="272722" cy="579534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187" name="Group 137"/>
          <p:cNvGrpSpPr/>
          <p:nvPr/>
        </p:nvGrpSpPr>
        <p:grpSpPr>
          <a:xfrm>
            <a:off x="6446440" y="1509719"/>
            <a:ext cx="1064891" cy="1064888"/>
            <a:chOff x="8204376" y="440932"/>
            <a:chExt cx="1060855" cy="1060852"/>
          </a:xfrm>
        </p:grpSpPr>
        <p:sp>
          <p:nvSpPr>
            <p:cNvPr id="188" name="Rectangle 138"/>
            <p:cNvSpPr/>
            <p:nvPr/>
          </p:nvSpPr>
          <p:spPr>
            <a:xfrm>
              <a:off x="8204376" y="440932"/>
              <a:ext cx="1060855" cy="10608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89" name="Rectangle 139"/>
            <p:cNvSpPr/>
            <p:nvPr/>
          </p:nvSpPr>
          <p:spPr>
            <a:xfrm>
              <a:off x="8355910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90" name="Rectangle 140"/>
            <p:cNvSpPr/>
            <p:nvPr/>
          </p:nvSpPr>
          <p:spPr>
            <a:xfrm>
              <a:off x="8523815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91" name="Rectangle 141"/>
            <p:cNvSpPr/>
            <p:nvPr/>
          </p:nvSpPr>
          <p:spPr>
            <a:xfrm>
              <a:off x="8864192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92" name="Rectangle 142"/>
            <p:cNvSpPr/>
            <p:nvPr/>
          </p:nvSpPr>
          <p:spPr>
            <a:xfrm>
              <a:off x="9032097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193" name="Rectangle 143"/>
            <p:cNvSpPr/>
            <p:nvPr/>
          </p:nvSpPr>
          <p:spPr>
            <a:xfrm>
              <a:off x="8256662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194" name="Rectangle 144"/>
            <p:cNvSpPr/>
            <p:nvPr/>
          </p:nvSpPr>
          <p:spPr>
            <a:xfrm>
              <a:off x="8764944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cxnSp>
        <p:nvCxnSpPr>
          <p:cNvPr id="195" name="Straight Arrow Connector 145"/>
          <p:cNvCxnSpPr>
            <a:stCxn id="189" idx="2"/>
            <a:endCxn id="180" idx="0"/>
          </p:cNvCxnSpPr>
          <p:nvPr/>
        </p:nvCxnSpPr>
        <p:spPr>
          <a:xfrm flipH="1">
            <a:off x="5795892" y="2451735"/>
            <a:ext cx="843616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6" name="Straight Arrow Connector 146"/>
          <p:cNvCxnSpPr>
            <a:stCxn id="190" idx="2"/>
            <a:endCxn id="160" idx="0"/>
          </p:cNvCxnSpPr>
          <p:nvPr/>
        </p:nvCxnSpPr>
        <p:spPr>
          <a:xfrm>
            <a:off x="6808051" y="2451735"/>
            <a:ext cx="175112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Straight Arrow Connector 147"/>
          <p:cNvCxnSpPr>
            <a:stCxn id="192" idx="2"/>
            <a:endCxn id="172" idx="0"/>
          </p:cNvCxnSpPr>
          <p:nvPr/>
        </p:nvCxnSpPr>
        <p:spPr>
          <a:xfrm>
            <a:off x="7318267" y="2451735"/>
            <a:ext cx="852167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8" name="Rectangle 148"/>
          <p:cNvSpPr/>
          <p:nvPr/>
        </p:nvSpPr>
        <p:spPr>
          <a:xfrm>
            <a:off x="5407411" y="5412465"/>
            <a:ext cx="3142950" cy="752839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Calibri Light" panose="020F0302020204030204"/>
            </a:endParaRPr>
          </a:p>
        </p:txBody>
      </p:sp>
      <p:grpSp>
        <p:nvGrpSpPr>
          <p:cNvPr id="199" name="Group 149"/>
          <p:cNvGrpSpPr/>
          <p:nvPr/>
        </p:nvGrpSpPr>
        <p:grpSpPr>
          <a:xfrm>
            <a:off x="5471768" y="5464761"/>
            <a:ext cx="3022792" cy="651628"/>
            <a:chOff x="7295690" y="5542867"/>
            <a:chExt cx="4030389" cy="868837"/>
          </a:xfrm>
        </p:grpSpPr>
        <p:sp>
          <p:nvSpPr>
            <p:cNvPr id="200" name="Rectangle 150"/>
            <p:cNvSpPr/>
            <p:nvPr/>
          </p:nvSpPr>
          <p:spPr>
            <a:xfrm>
              <a:off x="8423673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1" name="Rectangle 151"/>
            <p:cNvSpPr/>
            <p:nvPr/>
          </p:nvSpPr>
          <p:spPr>
            <a:xfrm>
              <a:off x="9333761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2" name="Rectangle 152"/>
            <p:cNvSpPr/>
            <p:nvPr/>
          </p:nvSpPr>
          <p:spPr>
            <a:xfrm>
              <a:off x="854713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3" name="Rectangle 153"/>
            <p:cNvSpPr/>
            <p:nvPr/>
          </p:nvSpPr>
          <p:spPr>
            <a:xfrm>
              <a:off x="868393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4" name="Rectangle 154"/>
            <p:cNvSpPr/>
            <p:nvPr/>
          </p:nvSpPr>
          <p:spPr>
            <a:xfrm>
              <a:off x="8961258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5" name="Rectangle 155"/>
            <p:cNvSpPr/>
            <p:nvPr/>
          </p:nvSpPr>
          <p:spPr>
            <a:xfrm>
              <a:off x="9098059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6" name="Rectangle 156"/>
            <p:cNvSpPr/>
            <p:nvPr/>
          </p:nvSpPr>
          <p:spPr>
            <a:xfrm>
              <a:off x="9457223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7" name="Rectangle 157"/>
            <p:cNvSpPr/>
            <p:nvPr/>
          </p:nvSpPr>
          <p:spPr>
            <a:xfrm>
              <a:off x="9594024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8" name="Rectangle 158"/>
            <p:cNvSpPr/>
            <p:nvPr/>
          </p:nvSpPr>
          <p:spPr>
            <a:xfrm>
              <a:off x="987134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09" name="Rectangle 159"/>
            <p:cNvSpPr/>
            <p:nvPr/>
          </p:nvSpPr>
          <p:spPr>
            <a:xfrm>
              <a:off x="1000814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0" name="Rectangle 160"/>
            <p:cNvSpPr/>
            <p:nvPr/>
          </p:nvSpPr>
          <p:spPr>
            <a:xfrm>
              <a:off x="8466273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11" name="Rectangle 161"/>
            <p:cNvSpPr/>
            <p:nvPr/>
          </p:nvSpPr>
          <p:spPr>
            <a:xfrm>
              <a:off x="8880396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12" name="Rectangle 162"/>
            <p:cNvSpPr/>
            <p:nvPr/>
          </p:nvSpPr>
          <p:spPr>
            <a:xfrm>
              <a:off x="9376361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13" name="Rectangle 163"/>
            <p:cNvSpPr/>
            <p:nvPr/>
          </p:nvSpPr>
          <p:spPr>
            <a:xfrm>
              <a:off x="9790484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14" name="Rectangle 164"/>
            <p:cNvSpPr/>
            <p:nvPr/>
          </p:nvSpPr>
          <p:spPr>
            <a:xfrm>
              <a:off x="10461746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5" name="Rectangle 165"/>
            <p:cNvSpPr/>
            <p:nvPr/>
          </p:nvSpPr>
          <p:spPr>
            <a:xfrm>
              <a:off x="10585209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6" name="Rectangle 166"/>
            <p:cNvSpPr/>
            <p:nvPr/>
          </p:nvSpPr>
          <p:spPr>
            <a:xfrm>
              <a:off x="10722010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7" name="Rectangle 167"/>
            <p:cNvSpPr/>
            <p:nvPr/>
          </p:nvSpPr>
          <p:spPr>
            <a:xfrm>
              <a:off x="10999331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8" name="Rectangle 168"/>
            <p:cNvSpPr/>
            <p:nvPr/>
          </p:nvSpPr>
          <p:spPr>
            <a:xfrm>
              <a:off x="1113613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19" name="Rectangle 169"/>
            <p:cNvSpPr/>
            <p:nvPr/>
          </p:nvSpPr>
          <p:spPr>
            <a:xfrm>
              <a:off x="10504346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20" name="Rectangle 170"/>
            <p:cNvSpPr/>
            <p:nvPr/>
          </p:nvSpPr>
          <p:spPr>
            <a:xfrm>
              <a:off x="10918469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21" name="Rectangle 171"/>
            <p:cNvSpPr/>
            <p:nvPr/>
          </p:nvSpPr>
          <p:spPr>
            <a:xfrm>
              <a:off x="7295690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2" name="Rectangle 172"/>
            <p:cNvSpPr/>
            <p:nvPr/>
          </p:nvSpPr>
          <p:spPr>
            <a:xfrm>
              <a:off x="741915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3" name="Rectangle 173"/>
            <p:cNvSpPr/>
            <p:nvPr/>
          </p:nvSpPr>
          <p:spPr>
            <a:xfrm>
              <a:off x="7555954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4" name="Rectangle 174"/>
            <p:cNvSpPr/>
            <p:nvPr/>
          </p:nvSpPr>
          <p:spPr>
            <a:xfrm>
              <a:off x="7833276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5" name="Rectangle 175"/>
            <p:cNvSpPr/>
            <p:nvPr/>
          </p:nvSpPr>
          <p:spPr>
            <a:xfrm>
              <a:off x="7970077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26" name="Rectangle 176"/>
            <p:cNvSpPr/>
            <p:nvPr/>
          </p:nvSpPr>
          <p:spPr>
            <a:xfrm>
              <a:off x="7338290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27" name="Rectangle 177"/>
            <p:cNvSpPr/>
            <p:nvPr/>
          </p:nvSpPr>
          <p:spPr>
            <a:xfrm>
              <a:off x="7752413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228" name="Group 178"/>
          <p:cNvGrpSpPr/>
          <p:nvPr/>
        </p:nvGrpSpPr>
        <p:grpSpPr>
          <a:xfrm>
            <a:off x="6446440" y="3970744"/>
            <a:ext cx="1064891" cy="1064888"/>
            <a:chOff x="8204376" y="440932"/>
            <a:chExt cx="1060855" cy="1060852"/>
          </a:xfrm>
        </p:grpSpPr>
        <p:sp>
          <p:nvSpPr>
            <p:cNvPr id="229" name="Rectangle 179"/>
            <p:cNvSpPr/>
            <p:nvPr/>
          </p:nvSpPr>
          <p:spPr>
            <a:xfrm>
              <a:off x="8204376" y="440932"/>
              <a:ext cx="1060855" cy="10608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0" name="Rectangle 180"/>
            <p:cNvSpPr/>
            <p:nvPr/>
          </p:nvSpPr>
          <p:spPr>
            <a:xfrm>
              <a:off x="8355910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1" name="Rectangle 181"/>
            <p:cNvSpPr/>
            <p:nvPr/>
          </p:nvSpPr>
          <p:spPr>
            <a:xfrm>
              <a:off x="8523815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2" name="Rectangle 182"/>
            <p:cNvSpPr/>
            <p:nvPr/>
          </p:nvSpPr>
          <p:spPr>
            <a:xfrm>
              <a:off x="8864192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3" name="Rectangle 183"/>
            <p:cNvSpPr/>
            <p:nvPr/>
          </p:nvSpPr>
          <p:spPr>
            <a:xfrm>
              <a:off x="9032097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234" name="Rectangle 184"/>
            <p:cNvSpPr/>
            <p:nvPr/>
          </p:nvSpPr>
          <p:spPr>
            <a:xfrm>
              <a:off x="8256662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235" name="Rectangle 185"/>
            <p:cNvSpPr/>
            <p:nvPr/>
          </p:nvSpPr>
          <p:spPr>
            <a:xfrm>
              <a:off x="8764944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cxnSp>
        <p:nvCxnSpPr>
          <p:cNvPr id="236" name="Straight Arrow Connector 186"/>
          <p:cNvCxnSpPr>
            <a:stCxn id="230" idx="2"/>
            <a:endCxn id="198" idx="0"/>
          </p:cNvCxnSpPr>
          <p:nvPr/>
        </p:nvCxnSpPr>
        <p:spPr>
          <a:xfrm>
            <a:off x="6639508" y="4912761"/>
            <a:ext cx="339377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37" name="Group 187"/>
          <p:cNvGrpSpPr/>
          <p:nvPr/>
        </p:nvGrpSpPr>
        <p:grpSpPr>
          <a:xfrm>
            <a:off x="5913931" y="2753304"/>
            <a:ext cx="2231063" cy="137160"/>
            <a:chOff x="7885241" y="1927592"/>
            <a:chExt cx="2974750" cy="182880"/>
          </a:xfrm>
        </p:grpSpPr>
        <p:sp>
          <p:nvSpPr>
            <p:cNvPr id="238" name="Rectangle 188"/>
            <p:cNvSpPr/>
            <p:nvPr/>
          </p:nvSpPr>
          <p:spPr>
            <a:xfrm>
              <a:off x="825192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189"/>
            <p:cNvSpPr/>
            <p:nvPr/>
          </p:nvSpPr>
          <p:spPr>
            <a:xfrm>
              <a:off x="788524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190"/>
            <p:cNvSpPr/>
            <p:nvPr/>
          </p:nvSpPr>
          <p:spPr>
            <a:xfrm>
              <a:off x="807105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1" name="Rectangle 194"/>
            <p:cNvSpPr/>
            <p:nvPr/>
          </p:nvSpPr>
          <p:spPr>
            <a:xfrm>
              <a:off x="950380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2" name="Rectangle 195"/>
            <p:cNvSpPr/>
            <p:nvPr/>
          </p:nvSpPr>
          <p:spPr>
            <a:xfrm>
              <a:off x="913712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3" name="Rectangle 196"/>
            <p:cNvSpPr/>
            <p:nvPr/>
          </p:nvSpPr>
          <p:spPr>
            <a:xfrm>
              <a:off x="9322935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4" name="Rectangle 197"/>
            <p:cNvSpPr/>
            <p:nvPr/>
          </p:nvSpPr>
          <p:spPr>
            <a:xfrm>
              <a:off x="1067711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5" name="Rectangle 198"/>
            <p:cNvSpPr/>
            <p:nvPr/>
          </p:nvSpPr>
          <p:spPr>
            <a:xfrm>
              <a:off x="10310427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6" name="Rectangle 199"/>
            <p:cNvSpPr/>
            <p:nvPr/>
          </p:nvSpPr>
          <p:spPr>
            <a:xfrm>
              <a:off x="10496241" y="1927592"/>
              <a:ext cx="182880" cy="18288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47" name="Group 200"/>
          <p:cNvGrpSpPr/>
          <p:nvPr/>
        </p:nvGrpSpPr>
        <p:grpSpPr>
          <a:xfrm>
            <a:off x="6230407" y="2605982"/>
            <a:ext cx="1654706" cy="137160"/>
            <a:chOff x="8307209" y="1731162"/>
            <a:chExt cx="2206275" cy="182880"/>
          </a:xfrm>
        </p:grpSpPr>
        <p:sp>
          <p:nvSpPr>
            <p:cNvPr id="248" name="Oval 201"/>
            <p:cNvSpPr/>
            <p:nvPr/>
          </p:nvSpPr>
          <p:spPr>
            <a:xfrm>
              <a:off x="8307209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49" name="Oval 203"/>
            <p:cNvSpPr/>
            <p:nvPr/>
          </p:nvSpPr>
          <p:spPr>
            <a:xfrm>
              <a:off x="9268145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0" name="Oval 204"/>
            <p:cNvSpPr/>
            <p:nvPr/>
          </p:nvSpPr>
          <p:spPr>
            <a:xfrm>
              <a:off x="10330604" y="1731162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51" name="Group 205"/>
          <p:cNvGrpSpPr/>
          <p:nvPr/>
        </p:nvGrpSpPr>
        <p:grpSpPr>
          <a:xfrm>
            <a:off x="6090580" y="2605982"/>
            <a:ext cx="1654706" cy="137160"/>
            <a:chOff x="8120772" y="1731162"/>
            <a:chExt cx="2206275" cy="182880"/>
          </a:xfrm>
        </p:grpSpPr>
        <p:sp>
          <p:nvSpPr>
            <p:cNvPr id="252" name="Oval 206"/>
            <p:cNvSpPr/>
            <p:nvPr/>
          </p:nvSpPr>
          <p:spPr>
            <a:xfrm>
              <a:off x="8120772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3" name="Oval 208"/>
            <p:cNvSpPr/>
            <p:nvPr/>
          </p:nvSpPr>
          <p:spPr>
            <a:xfrm>
              <a:off x="9081708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54" name="Oval 209"/>
            <p:cNvSpPr/>
            <p:nvPr/>
          </p:nvSpPr>
          <p:spPr>
            <a:xfrm>
              <a:off x="10144167" y="173116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55" name="Rectangle 210"/>
          <p:cNvSpPr/>
          <p:nvPr/>
        </p:nvSpPr>
        <p:spPr>
          <a:xfrm>
            <a:off x="7000321" y="5054309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6" name="Oval 211"/>
          <p:cNvSpPr/>
          <p:nvPr/>
        </p:nvSpPr>
        <p:spPr>
          <a:xfrm>
            <a:off x="7034610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7" name="Oval 212"/>
          <p:cNvSpPr/>
          <p:nvPr/>
        </p:nvSpPr>
        <p:spPr>
          <a:xfrm>
            <a:off x="7206061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8" name="Oval 213"/>
          <p:cNvSpPr/>
          <p:nvPr/>
        </p:nvSpPr>
        <p:spPr>
          <a:xfrm>
            <a:off x="7377512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59" name="Rectangle 214"/>
          <p:cNvSpPr/>
          <p:nvPr/>
        </p:nvSpPr>
        <p:spPr>
          <a:xfrm>
            <a:off x="7075243" y="5187751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0" name="Oval 215"/>
          <p:cNvSpPr/>
          <p:nvPr/>
        </p:nvSpPr>
        <p:spPr>
          <a:xfrm>
            <a:off x="7109532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1" name="Oval 216"/>
          <p:cNvSpPr/>
          <p:nvPr/>
        </p:nvSpPr>
        <p:spPr>
          <a:xfrm>
            <a:off x="7280983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2" name="Oval 217"/>
          <p:cNvSpPr/>
          <p:nvPr/>
        </p:nvSpPr>
        <p:spPr>
          <a:xfrm>
            <a:off x="7452434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3" name="Rectangle 218"/>
          <p:cNvSpPr/>
          <p:nvPr/>
        </p:nvSpPr>
        <p:spPr>
          <a:xfrm>
            <a:off x="7690502" y="4956583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4" name="Rectangle 219"/>
          <p:cNvSpPr/>
          <p:nvPr/>
        </p:nvSpPr>
        <p:spPr>
          <a:xfrm>
            <a:off x="7724792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5" name="Rectangle 220"/>
          <p:cNvSpPr/>
          <p:nvPr/>
        </p:nvSpPr>
        <p:spPr>
          <a:xfrm>
            <a:off x="7896242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6" name="Rectangle 221"/>
          <p:cNvSpPr/>
          <p:nvPr/>
        </p:nvSpPr>
        <p:spPr>
          <a:xfrm>
            <a:off x="8067694" y="4980586"/>
            <a:ext cx="137160" cy="137160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7" name="Rectangle 222"/>
          <p:cNvSpPr/>
          <p:nvPr/>
        </p:nvSpPr>
        <p:spPr>
          <a:xfrm>
            <a:off x="7761434" y="5070209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8" name="Rectangle 223"/>
          <p:cNvSpPr/>
          <p:nvPr/>
        </p:nvSpPr>
        <p:spPr>
          <a:xfrm>
            <a:off x="7795724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9" name="Rectangle 224"/>
          <p:cNvSpPr/>
          <p:nvPr/>
        </p:nvSpPr>
        <p:spPr>
          <a:xfrm>
            <a:off x="7967174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0" name="Rectangle 225"/>
          <p:cNvSpPr/>
          <p:nvPr/>
        </p:nvSpPr>
        <p:spPr>
          <a:xfrm>
            <a:off x="8138626" y="5094212"/>
            <a:ext cx="137160" cy="13716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1" name="Rectangle 226"/>
          <p:cNvSpPr/>
          <p:nvPr/>
        </p:nvSpPr>
        <p:spPr>
          <a:xfrm>
            <a:off x="7836356" y="5175005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2" name="Rectangle 227"/>
          <p:cNvSpPr/>
          <p:nvPr/>
        </p:nvSpPr>
        <p:spPr>
          <a:xfrm>
            <a:off x="7870646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3" name="Rectangle 228"/>
          <p:cNvSpPr/>
          <p:nvPr/>
        </p:nvSpPr>
        <p:spPr>
          <a:xfrm>
            <a:off x="8042096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4" name="Rectangle 229"/>
          <p:cNvSpPr/>
          <p:nvPr/>
        </p:nvSpPr>
        <p:spPr>
          <a:xfrm>
            <a:off x="8213548" y="5199008"/>
            <a:ext cx="137160" cy="13716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275" name="Group 231"/>
          <p:cNvGrpSpPr/>
          <p:nvPr/>
        </p:nvGrpSpPr>
        <p:grpSpPr>
          <a:xfrm>
            <a:off x="5606815" y="5174665"/>
            <a:ext cx="1213401" cy="300082"/>
            <a:chOff x="7475750" y="5156068"/>
            <a:chExt cx="1617867" cy="400108"/>
          </a:xfrm>
        </p:grpSpPr>
        <p:sp>
          <p:nvSpPr>
            <p:cNvPr id="276" name="Rectangle 232"/>
            <p:cNvSpPr/>
            <p:nvPr/>
          </p:nvSpPr>
          <p:spPr>
            <a:xfrm>
              <a:off x="7624839" y="5156068"/>
              <a:ext cx="1468778" cy="40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max(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277" name="Oval 233"/>
            <p:cNvSpPr/>
            <p:nvPr/>
          </p:nvSpPr>
          <p:spPr>
            <a:xfrm>
              <a:off x="7475750" y="5249294"/>
              <a:ext cx="182880" cy="182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8" name="Oval 234"/>
            <p:cNvSpPr/>
            <p:nvPr/>
          </p:nvSpPr>
          <p:spPr>
            <a:xfrm>
              <a:off x="83485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79" name="Oval 235"/>
            <p:cNvSpPr/>
            <p:nvPr/>
          </p:nvSpPr>
          <p:spPr>
            <a:xfrm>
              <a:off x="85009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0" name="Oval 236"/>
            <p:cNvSpPr/>
            <p:nvPr/>
          </p:nvSpPr>
          <p:spPr>
            <a:xfrm>
              <a:off x="86533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81" name="Group 238"/>
          <p:cNvGrpSpPr/>
          <p:nvPr/>
        </p:nvGrpSpPr>
        <p:grpSpPr>
          <a:xfrm>
            <a:off x="5606813" y="4997927"/>
            <a:ext cx="1205386" cy="300082"/>
            <a:chOff x="7475750" y="4920418"/>
            <a:chExt cx="1607181" cy="400108"/>
          </a:xfrm>
        </p:grpSpPr>
        <p:sp>
          <p:nvSpPr>
            <p:cNvPr id="282" name="Oval 239"/>
            <p:cNvSpPr/>
            <p:nvPr/>
          </p:nvSpPr>
          <p:spPr>
            <a:xfrm>
              <a:off x="7475750" y="5013644"/>
              <a:ext cx="182880" cy="18288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3" name="Oval 240"/>
            <p:cNvSpPr/>
            <p:nvPr/>
          </p:nvSpPr>
          <p:spPr>
            <a:xfrm>
              <a:off x="83485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4" name="Oval 241"/>
            <p:cNvSpPr/>
            <p:nvPr/>
          </p:nvSpPr>
          <p:spPr>
            <a:xfrm>
              <a:off x="85009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5" name="Oval 242"/>
            <p:cNvSpPr/>
            <p:nvPr/>
          </p:nvSpPr>
          <p:spPr>
            <a:xfrm>
              <a:off x="86533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86" name="Rectangle 243"/>
            <p:cNvSpPr/>
            <p:nvPr/>
          </p:nvSpPr>
          <p:spPr>
            <a:xfrm>
              <a:off x="7624839" y="4920418"/>
              <a:ext cx="1458092" cy="40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sum(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287" name="Rectangle 247"/>
          <p:cNvSpPr/>
          <p:nvPr/>
        </p:nvSpPr>
        <p:spPr>
          <a:xfrm>
            <a:off x="6822563" y="5543153"/>
            <a:ext cx="49865" cy="498653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288" name="Rectangle 248"/>
          <p:cNvSpPr/>
          <p:nvPr/>
        </p:nvSpPr>
        <p:spPr>
          <a:xfrm>
            <a:off x="7505129" y="5543153"/>
            <a:ext cx="49865" cy="498653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 Light" panose="020F0302020204030204"/>
            </a:endParaRPr>
          </a:p>
        </p:txBody>
      </p:sp>
      <p:grpSp>
        <p:nvGrpSpPr>
          <p:cNvPr id="289" name="Group 1"/>
          <p:cNvGrpSpPr/>
          <p:nvPr/>
        </p:nvGrpSpPr>
        <p:grpSpPr>
          <a:xfrm>
            <a:off x="4576634" y="3971059"/>
            <a:ext cx="3926063" cy="1693094"/>
            <a:chOff x="5462130" y="3334674"/>
            <a:chExt cx="5234750" cy="2257459"/>
          </a:xfrm>
          <a:solidFill>
            <a:srgbClr val="FF0000"/>
          </a:solidFill>
          <a:effectLst/>
        </p:grpSpPr>
        <p:sp>
          <p:nvSpPr>
            <p:cNvPr id="290" name="Oval 249"/>
            <p:cNvSpPr/>
            <p:nvPr/>
          </p:nvSpPr>
          <p:spPr>
            <a:xfrm>
              <a:off x="7259097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291" name="Oval 250"/>
            <p:cNvSpPr/>
            <p:nvPr/>
          </p:nvSpPr>
          <p:spPr>
            <a:xfrm>
              <a:off x="8377656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</a:p>
          </p:txBody>
        </p:sp>
        <p:sp>
          <p:nvSpPr>
            <p:cNvPr id="292" name="Oval 251"/>
            <p:cNvSpPr/>
            <p:nvPr/>
          </p:nvSpPr>
          <p:spPr>
            <a:xfrm>
              <a:off x="9301981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</a:p>
          </p:txBody>
        </p:sp>
        <p:sp>
          <p:nvSpPr>
            <p:cNvPr id="293" name="Oval 252"/>
            <p:cNvSpPr/>
            <p:nvPr/>
          </p:nvSpPr>
          <p:spPr>
            <a:xfrm>
              <a:off x="10422560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</a:p>
          </p:txBody>
        </p:sp>
        <p:sp>
          <p:nvSpPr>
            <p:cNvPr id="294" name="Oval 253"/>
            <p:cNvSpPr/>
            <p:nvPr/>
          </p:nvSpPr>
          <p:spPr>
            <a:xfrm>
              <a:off x="5462130" y="3334674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#</a:t>
              </a:r>
            </a:p>
          </p:txBody>
        </p:sp>
      </p:grpSp>
      <p:sp>
        <p:nvSpPr>
          <p:cNvPr id="295" name="Rectangle 259"/>
          <p:cNvSpPr/>
          <p:nvPr/>
        </p:nvSpPr>
        <p:spPr>
          <a:xfrm>
            <a:off x="5739085" y="5806256"/>
            <a:ext cx="137160" cy="137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6" name="Rectangle 260"/>
          <p:cNvSpPr/>
          <p:nvPr/>
        </p:nvSpPr>
        <p:spPr>
          <a:xfrm>
            <a:off x="5464072" y="5806256"/>
            <a:ext cx="137160" cy="137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7" name="Rectangle 261"/>
          <p:cNvSpPr/>
          <p:nvPr/>
        </p:nvSpPr>
        <p:spPr>
          <a:xfrm>
            <a:off x="5603432" y="5806256"/>
            <a:ext cx="137160" cy="1371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8" name="Rectangle 262"/>
          <p:cNvSpPr/>
          <p:nvPr/>
        </p:nvSpPr>
        <p:spPr>
          <a:xfrm>
            <a:off x="6572221" y="5806256"/>
            <a:ext cx="137160" cy="137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9" name="Rectangle 263"/>
          <p:cNvSpPr/>
          <p:nvPr/>
        </p:nvSpPr>
        <p:spPr>
          <a:xfrm>
            <a:off x="6297208" y="5806256"/>
            <a:ext cx="137160" cy="137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0" name="Rectangle 264"/>
          <p:cNvSpPr/>
          <p:nvPr/>
        </p:nvSpPr>
        <p:spPr>
          <a:xfrm>
            <a:off x="6436568" y="5806256"/>
            <a:ext cx="137160" cy="1371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1" name="Rectangle 265"/>
          <p:cNvSpPr/>
          <p:nvPr/>
        </p:nvSpPr>
        <p:spPr>
          <a:xfrm>
            <a:off x="7254307" y="5806256"/>
            <a:ext cx="137160" cy="137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2" name="Rectangle 266"/>
          <p:cNvSpPr/>
          <p:nvPr/>
        </p:nvSpPr>
        <p:spPr>
          <a:xfrm>
            <a:off x="6979294" y="5806256"/>
            <a:ext cx="137160" cy="137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3" name="Rectangle 267"/>
          <p:cNvSpPr/>
          <p:nvPr/>
        </p:nvSpPr>
        <p:spPr>
          <a:xfrm>
            <a:off x="7118654" y="5806256"/>
            <a:ext cx="137160" cy="1371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4" name="Oval 269"/>
          <p:cNvSpPr/>
          <p:nvPr/>
        </p:nvSpPr>
        <p:spPr>
          <a:xfrm>
            <a:off x="5592890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5" name="Oval 270"/>
          <p:cNvSpPr/>
          <p:nvPr/>
        </p:nvSpPr>
        <p:spPr>
          <a:xfrm>
            <a:off x="6429598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6" name="Oval 271"/>
          <p:cNvSpPr/>
          <p:nvPr/>
        </p:nvSpPr>
        <p:spPr>
          <a:xfrm>
            <a:off x="7117259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7" name="Oval 273"/>
          <p:cNvSpPr/>
          <p:nvPr/>
        </p:nvSpPr>
        <p:spPr>
          <a:xfrm>
            <a:off x="5453063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8" name="Oval 274"/>
          <p:cNvSpPr/>
          <p:nvPr/>
        </p:nvSpPr>
        <p:spPr>
          <a:xfrm>
            <a:off x="6289770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9" name="Oval 275"/>
          <p:cNvSpPr/>
          <p:nvPr/>
        </p:nvSpPr>
        <p:spPr>
          <a:xfrm>
            <a:off x="6977431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0" name="Rectangle 276"/>
          <p:cNvSpPr/>
          <p:nvPr/>
        </p:nvSpPr>
        <p:spPr>
          <a:xfrm>
            <a:off x="8091940" y="5804550"/>
            <a:ext cx="137160" cy="1371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1" name="Rectangle 277"/>
          <p:cNvSpPr/>
          <p:nvPr/>
        </p:nvSpPr>
        <p:spPr>
          <a:xfrm>
            <a:off x="7816927" y="5804550"/>
            <a:ext cx="137160" cy="1371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2" name="Rectangle 278"/>
          <p:cNvSpPr/>
          <p:nvPr/>
        </p:nvSpPr>
        <p:spPr>
          <a:xfrm>
            <a:off x="7956287" y="5804550"/>
            <a:ext cx="137160" cy="1371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3" name="Oval 279"/>
          <p:cNvSpPr/>
          <p:nvPr/>
        </p:nvSpPr>
        <p:spPr>
          <a:xfrm>
            <a:off x="7954892" y="5657228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4" name="Oval 280"/>
          <p:cNvSpPr/>
          <p:nvPr/>
        </p:nvSpPr>
        <p:spPr>
          <a:xfrm>
            <a:off x="7815064" y="5657228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15" name="Group 281"/>
          <p:cNvGrpSpPr/>
          <p:nvPr/>
        </p:nvGrpSpPr>
        <p:grpSpPr>
          <a:xfrm>
            <a:off x="2409561" y="4555044"/>
            <a:ext cx="5829760" cy="1109110"/>
            <a:chOff x="2923867" y="4113320"/>
            <a:chExt cx="7773013" cy="1478813"/>
          </a:xfrm>
          <a:solidFill>
            <a:srgbClr val="FFFF00"/>
          </a:solidFill>
          <a:effectLst/>
        </p:grpSpPr>
        <p:sp>
          <p:nvSpPr>
            <p:cNvPr id="316" name="Oval 282"/>
            <p:cNvSpPr/>
            <p:nvPr/>
          </p:nvSpPr>
          <p:spPr>
            <a:xfrm>
              <a:off x="7259097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317" name="Oval 283"/>
            <p:cNvSpPr/>
            <p:nvPr/>
          </p:nvSpPr>
          <p:spPr>
            <a:xfrm>
              <a:off x="8377656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318" name="Oval 284"/>
            <p:cNvSpPr/>
            <p:nvPr/>
          </p:nvSpPr>
          <p:spPr>
            <a:xfrm>
              <a:off x="9301981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</a:p>
          </p:txBody>
        </p:sp>
        <p:sp>
          <p:nvSpPr>
            <p:cNvPr id="319" name="Oval 285"/>
            <p:cNvSpPr/>
            <p:nvPr/>
          </p:nvSpPr>
          <p:spPr>
            <a:xfrm>
              <a:off x="10422560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320" name="Oval 286"/>
            <p:cNvSpPr/>
            <p:nvPr/>
          </p:nvSpPr>
          <p:spPr>
            <a:xfrm>
              <a:off x="2923867" y="4113320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#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FA3938C6-88D2-5744-93A1-17E974950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Granularity Aggregation (II)</a:t>
            </a:r>
          </a:p>
        </p:txBody>
      </p:sp>
      <p:sp>
        <p:nvSpPr>
          <p:cNvPr id="321" name="Slide Number Placeholder 3">
            <a:extLst>
              <a:ext uri="{FF2B5EF4-FFF2-40B4-BE49-F238E27FC236}">
                <a16:creationId xmlns:a16="http://schemas.microsoft.com/office/drawing/2014/main" id="{48AEE141-0FA2-E841-8637-0041DD1909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ABAD471F-1F23-9A4D-821C-1A09D1B5064B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301236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307 -0.11782 L 3.95833E-6 0.0007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54" y="592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726 -0.16065 L 2.08333E-6 0.000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0" y="805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985 -0.13912 L -2.29167E-6 0.000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2" y="699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2 -0.11875 L -1.875E-6 0.000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597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 -0.16041 L -3.75E-6 0.0007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805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693 -0.13912 L 1.875E-6 0.0007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46" y="699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55 -0.11875 L -1.25E-6 0.0007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84" y="597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039 -0.16041 L -3.125E-6 0.0007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805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49 -0.13912 L 2.5E-6 0.0007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4" y="699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28 -0.1169 L 2.08333E-6 0.00069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4" y="588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73 -0.15903 L 2.08333E-7 0.00069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798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3 -0.13912 L -4.16667E-6 0.00069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" y="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17 -0.11458 L 3.95833E-6 7.40741E-7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571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576 -0.08704 L -6.25E-7 7.40741E-7 " pathEditMode="relative" rAng="0" ptsTypes="AA">
                                      <p:cBhvr>
                                        <p:cTn id="94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94" y="435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97 -0.08704 L 3.125E-6 7.40741E-7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8" y="4352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1 -0.08704 L 2.70833E-6 7.40741E-7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" y="435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026 -0.11458 L -2.5E-6 7.40741E-7 " pathEditMode="relative" rAng="0" ptsTypes="AA">
                                      <p:cBhvr>
                                        <p:cTn id="100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3" y="571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74 -0.11204 L -2.91667E-6 7.40741E-7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" y="5602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07 -0.08635 L -3.75E-6 3.7037E-6 " pathEditMode="relative" rAng="0" ptsTypes="AA">
                                      <p:cBhvr>
                                        <p:cTn id="104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7" y="4306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-0.11204 L 6.25E-7 3.7037E-6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build="p"/>
      <p:bldP spid="156" grpId="0"/>
      <p:bldP spid="287" grpId="0" animBg="1"/>
      <p:bldP spid="288" grpId="0" animBg="1"/>
      <p:bldP spid="295" grpId="0" animBg="1"/>
      <p:bldP spid="295" grpId="1" animBg="1"/>
      <p:bldP spid="296" grpId="0" animBg="1"/>
      <p:bldP spid="296" grpId="1" animBg="1"/>
      <p:bldP spid="297" grpId="0" animBg="1"/>
      <p:bldP spid="297" grpId="1" animBg="1"/>
      <p:bldP spid="298" grpId="0" animBg="1"/>
      <p:bldP spid="298" grpId="1" animBg="1"/>
      <p:bldP spid="299" grpId="0" animBg="1"/>
      <p:bldP spid="299" grpId="1" animBg="1"/>
      <p:bldP spid="300" grpId="0" animBg="1"/>
      <p:bldP spid="300" grpId="1" animBg="1"/>
      <p:bldP spid="301" grpId="0" animBg="1"/>
      <p:bldP spid="301" grpId="1" animBg="1"/>
      <p:bldP spid="302" grpId="0" animBg="1"/>
      <p:bldP spid="302" grpId="1" animBg="1"/>
      <p:bldP spid="303" grpId="0" animBg="1"/>
      <p:bldP spid="303" grpId="1" animBg="1"/>
      <p:bldP spid="304" grpId="0" animBg="1"/>
      <p:bldP spid="304" grpId="1" animBg="1"/>
      <p:bldP spid="305" grpId="0" animBg="1"/>
      <p:bldP spid="305" grpId="1" animBg="1"/>
      <p:bldP spid="306" grpId="0" animBg="1"/>
      <p:bldP spid="306" grpId="1" animBg="1"/>
      <p:bldP spid="307" grpId="0" animBg="1"/>
      <p:bldP spid="307" grpId="1" animBg="1"/>
      <p:bldP spid="308" grpId="0" animBg="1"/>
      <p:bldP spid="308" grpId="1" animBg="1"/>
      <p:bldP spid="309" grpId="0" animBg="1"/>
      <p:bldP spid="309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  <p:bldP spid="313" grpId="0" animBg="1"/>
      <p:bldP spid="313" grpId="1" animBg="1"/>
      <p:bldP spid="314" grpId="0" animBg="1"/>
      <p:bldP spid="314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Box 7"/>
          <p:cNvSpPr txBox="1"/>
          <p:nvPr/>
        </p:nvSpPr>
        <p:spPr>
          <a:xfrm>
            <a:off x="235" y="3707625"/>
            <a:ext cx="6400328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dirty="0">
              <a:solidFill>
                <a:prstClr val="white">
                  <a:lumMod val="50000"/>
                </a:prstClr>
              </a:solidFill>
              <a:latin typeface="Courier New" panose="02070309020205020404" pitchFamily="49" charset="0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calculate index of parent thread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de-DE" sz="1350" dirty="0">
                <a:solidFill>
                  <a:prstClr val="white">
                    <a:lumMod val="50000"/>
                  </a:prstClr>
                </a:solidFill>
                <a:latin typeface="Courier New" panose="02070309020205020404" pitchFamily="49" charset="0"/>
                <a:ea typeface="+mn-ea"/>
                <a:cs typeface="Courier New" panose="02070309020205020404" pitchFamily="49" charset="0"/>
              </a:rPr>
              <a:t>      </a:t>
            </a:r>
            <a:r>
              <a:rPr lang="en-US" sz="1350" i="1" dirty="0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calculate actual </a:t>
            </a:r>
            <a:r>
              <a:rPr lang="en-US" sz="1350" i="1" dirty="0" err="1">
                <a:solidFill>
                  <a:prstClr val="black"/>
                </a:solidFill>
                <a:latin typeface="Calibri Light" panose="020F0302020204030204"/>
                <a:ea typeface="+mn-ea"/>
                <a:cs typeface="Arial" panose="020B0604020202020204" pitchFamily="34" charset="0"/>
              </a:rPr>
              <a:t>blockIdx</a:t>
            </a:r>
            <a:endParaRPr lang="de-DE" sz="1350" dirty="0">
              <a:solidFill>
                <a:prstClr val="white">
                  <a:lumMod val="50000"/>
                </a:prstClr>
              </a:solidFill>
              <a:latin typeface="Calibri Light" panose="020F0302020204030204"/>
              <a:ea typeface="+mn-ea"/>
              <a:cs typeface="Courier New" panose="02070309020205020404" pitchFamily="49" charset="0"/>
            </a:endParaRPr>
          </a:p>
        </p:txBody>
      </p:sp>
      <p:sp>
        <p:nvSpPr>
          <p:cNvPr id="322" name="Rectangle 191"/>
          <p:cNvSpPr/>
          <p:nvPr/>
        </p:nvSpPr>
        <p:spPr>
          <a:xfrm>
            <a:off x="5407411" y="5412465"/>
            <a:ext cx="3142950" cy="752839"/>
          </a:xfrm>
          <a:prstGeom prst="rect">
            <a:avLst/>
          </a:prstGeom>
          <a:noFill/>
          <a:ln w="28575">
            <a:solidFill>
              <a:schemeClr val="tx1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Calibri Light" panose="020F0302020204030204"/>
            </a:endParaRPr>
          </a:p>
        </p:txBody>
      </p:sp>
      <p:grpSp>
        <p:nvGrpSpPr>
          <p:cNvPr id="323" name="Group 192"/>
          <p:cNvGrpSpPr/>
          <p:nvPr/>
        </p:nvGrpSpPr>
        <p:grpSpPr>
          <a:xfrm>
            <a:off x="5471768" y="5464761"/>
            <a:ext cx="3022792" cy="651628"/>
            <a:chOff x="7295690" y="5542867"/>
            <a:chExt cx="4030389" cy="868837"/>
          </a:xfrm>
        </p:grpSpPr>
        <p:sp>
          <p:nvSpPr>
            <p:cNvPr id="324" name="Rectangle 193"/>
            <p:cNvSpPr/>
            <p:nvPr/>
          </p:nvSpPr>
          <p:spPr>
            <a:xfrm>
              <a:off x="8423673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5" name="Rectangle 202"/>
            <p:cNvSpPr/>
            <p:nvPr/>
          </p:nvSpPr>
          <p:spPr>
            <a:xfrm>
              <a:off x="9333761" y="5547372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6" name="Rectangle 207"/>
            <p:cNvSpPr/>
            <p:nvPr/>
          </p:nvSpPr>
          <p:spPr>
            <a:xfrm>
              <a:off x="854713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7" name="Rectangle 230"/>
            <p:cNvSpPr/>
            <p:nvPr/>
          </p:nvSpPr>
          <p:spPr>
            <a:xfrm>
              <a:off x="868393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8" name="Rectangle 237"/>
            <p:cNvSpPr/>
            <p:nvPr/>
          </p:nvSpPr>
          <p:spPr>
            <a:xfrm>
              <a:off x="8961258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29" name="Rectangle 244"/>
            <p:cNvSpPr/>
            <p:nvPr/>
          </p:nvSpPr>
          <p:spPr>
            <a:xfrm>
              <a:off x="9098059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0" name="Rectangle 245"/>
            <p:cNvSpPr/>
            <p:nvPr/>
          </p:nvSpPr>
          <p:spPr>
            <a:xfrm>
              <a:off x="9457223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1" name="Rectangle 246"/>
            <p:cNvSpPr/>
            <p:nvPr/>
          </p:nvSpPr>
          <p:spPr>
            <a:xfrm>
              <a:off x="9594024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2" name="Rectangle 254"/>
            <p:cNvSpPr/>
            <p:nvPr/>
          </p:nvSpPr>
          <p:spPr>
            <a:xfrm>
              <a:off x="9871346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3" name="Rectangle 255"/>
            <p:cNvSpPr/>
            <p:nvPr/>
          </p:nvSpPr>
          <p:spPr>
            <a:xfrm>
              <a:off x="10008147" y="5647103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4" name="Rectangle 256"/>
            <p:cNvSpPr/>
            <p:nvPr/>
          </p:nvSpPr>
          <p:spPr>
            <a:xfrm>
              <a:off x="8466273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35" name="Rectangle 257"/>
            <p:cNvSpPr/>
            <p:nvPr/>
          </p:nvSpPr>
          <p:spPr>
            <a:xfrm>
              <a:off x="8880396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36" name="Rectangle 258"/>
            <p:cNvSpPr/>
            <p:nvPr/>
          </p:nvSpPr>
          <p:spPr>
            <a:xfrm>
              <a:off x="9376361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37" name="Rectangle 268"/>
            <p:cNvSpPr/>
            <p:nvPr/>
          </p:nvSpPr>
          <p:spPr>
            <a:xfrm>
              <a:off x="9790484" y="5591713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38" name="Rectangle 272"/>
            <p:cNvSpPr/>
            <p:nvPr/>
          </p:nvSpPr>
          <p:spPr>
            <a:xfrm>
              <a:off x="10461746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39" name="Rectangle 287"/>
            <p:cNvSpPr/>
            <p:nvPr/>
          </p:nvSpPr>
          <p:spPr>
            <a:xfrm>
              <a:off x="10585209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0" name="Rectangle 288"/>
            <p:cNvSpPr/>
            <p:nvPr/>
          </p:nvSpPr>
          <p:spPr>
            <a:xfrm>
              <a:off x="10722010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1" name="Rectangle 289"/>
            <p:cNvSpPr/>
            <p:nvPr/>
          </p:nvSpPr>
          <p:spPr>
            <a:xfrm>
              <a:off x="10999331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2" name="Rectangle 290"/>
            <p:cNvSpPr/>
            <p:nvPr/>
          </p:nvSpPr>
          <p:spPr>
            <a:xfrm>
              <a:off x="1113613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3" name="Rectangle 291"/>
            <p:cNvSpPr/>
            <p:nvPr/>
          </p:nvSpPr>
          <p:spPr>
            <a:xfrm>
              <a:off x="10504346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44" name="Rectangle 292"/>
            <p:cNvSpPr/>
            <p:nvPr/>
          </p:nvSpPr>
          <p:spPr>
            <a:xfrm>
              <a:off x="10918469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45" name="Rectangle 293"/>
            <p:cNvSpPr/>
            <p:nvPr/>
          </p:nvSpPr>
          <p:spPr>
            <a:xfrm>
              <a:off x="7295690" y="5542867"/>
              <a:ext cx="864333" cy="8643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6" name="Rectangle 294"/>
            <p:cNvSpPr/>
            <p:nvPr/>
          </p:nvSpPr>
          <p:spPr>
            <a:xfrm>
              <a:off x="7419153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7" name="Rectangle 295"/>
            <p:cNvSpPr/>
            <p:nvPr/>
          </p:nvSpPr>
          <p:spPr>
            <a:xfrm>
              <a:off x="7555954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8" name="Rectangle 296"/>
            <p:cNvSpPr/>
            <p:nvPr/>
          </p:nvSpPr>
          <p:spPr>
            <a:xfrm>
              <a:off x="7833276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49" name="Rectangle 297"/>
            <p:cNvSpPr/>
            <p:nvPr/>
          </p:nvSpPr>
          <p:spPr>
            <a:xfrm>
              <a:off x="7970077" y="5642598"/>
              <a:ext cx="66487" cy="664871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0" name="Rectangle 298"/>
            <p:cNvSpPr/>
            <p:nvPr/>
          </p:nvSpPr>
          <p:spPr>
            <a:xfrm>
              <a:off x="7338290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51" name="Rectangle 299"/>
            <p:cNvSpPr/>
            <p:nvPr/>
          </p:nvSpPr>
          <p:spPr>
            <a:xfrm>
              <a:off x="7752413" y="5587208"/>
              <a:ext cx="365013" cy="775652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grpSp>
        <p:nvGrpSpPr>
          <p:cNvPr id="352" name="Group 300"/>
          <p:cNvGrpSpPr/>
          <p:nvPr/>
        </p:nvGrpSpPr>
        <p:grpSpPr>
          <a:xfrm>
            <a:off x="6446440" y="3970744"/>
            <a:ext cx="1064891" cy="1064888"/>
            <a:chOff x="8204376" y="440932"/>
            <a:chExt cx="1060855" cy="1060852"/>
          </a:xfrm>
        </p:grpSpPr>
        <p:sp>
          <p:nvSpPr>
            <p:cNvPr id="353" name="Rectangle 301"/>
            <p:cNvSpPr/>
            <p:nvPr/>
          </p:nvSpPr>
          <p:spPr>
            <a:xfrm>
              <a:off x="8204376" y="440932"/>
              <a:ext cx="1060855" cy="106085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4" name="Rectangle 302"/>
            <p:cNvSpPr/>
            <p:nvPr/>
          </p:nvSpPr>
          <p:spPr>
            <a:xfrm>
              <a:off x="8355910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5" name="Rectangle 303"/>
            <p:cNvSpPr/>
            <p:nvPr/>
          </p:nvSpPr>
          <p:spPr>
            <a:xfrm>
              <a:off x="8523815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6" name="Rectangle 304"/>
            <p:cNvSpPr/>
            <p:nvPr/>
          </p:nvSpPr>
          <p:spPr>
            <a:xfrm>
              <a:off x="8864192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7" name="Rectangle 305"/>
            <p:cNvSpPr/>
            <p:nvPr/>
          </p:nvSpPr>
          <p:spPr>
            <a:xfrm>
              <a:off x="9032097" y="563338"/>
              <a:ext cx="81604" cy="81604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 Light" panose="020F0302020204030204"/>
              </a:endParaRPr>
            </a:p>
          </p:txBody>
        </p:sp>
        <p:sp>
          <p:nvSpPr>
            <p:cNvPr id="358" name="Rectangle 306"/>
            <p:cNvSpPr/>
            <p:nvPr/>
          </p:nvSpPr>
          <p:spPr>
            <a:xfrm>
              <a:off x="8256662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  <p:sp>
          <p:nvSpPr>
            <p:cNvPr id="359" name="Rectangle 307"/>
            <p:cNvSpPr/>
            <p:nvPr/>
          </p:nvSpPr>
          <p:spPr>
            <a:xfrm>
              <a:off x="8764944" y="495355"/>
              <a:ext cx="448004" cy="952009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black"/>
                </a:solidFill>
                <a:latin typeface="Calibri Light" panose="020F0302020204030204"/>
              </a:endParaRPr>
            </a:p>
          </p:txBody>
        </p:sp>
      </p:grpSp>
      <p:cxnSp>
        <p:nvCxnSpPr>
          <p:cNvPr id="360" name="Straight Arrow Connector 308"/>
          <p:cNvCxnSpPr>
            <a:stCxn id="354" idx="2"/>
            <a:endCxn id="322" idx="0"/>
          </p:cNvCxnSpPr>
          <p:nvPr/>
        </p:nvCxnSpPr>
        <p:spPr>
          <a:xfrm>
            <a:off x="6639508" y="4912761"/>
            <a:ext cx="339377" cy="499705"/>
          </a:xfrm>
          <a:prstGeom prst="straightConnector1">
            <a:avLst/>
          </a:prstGeom>
          <a:ln w="12700"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1" name="Rectangle 309"/>
          <p:cNvSpPr/>
          <p:nvPr/>
        </p:nvSpPr>
        <p:spPr>
          <a:xfrm>
            <a:off x="7000321" y="5054309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2" name="Oval 310"/>
          <p:cNvSpPr/>
          <p:nvPr/>
        </p:nvSpPr>
        <p:spPr>
          <a:xfrm>
            <a:off x="7034610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3" name="Oval 311"/>
          <p:cNvSpPr/>
          <p:nvPr/>
        </p:nvSpPr>
        <p:spPr>
          <a:xfrm>
            <a:off x="7206061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4" name="Oval 312"/>
          <p:cNvSpPr/>
          <p:nvPr/>
        </p:nvSpPr>
        <p:spPr>
          <a:xfrm>
            <a:off x="7377512" y="5078312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5" name="Rectangle 313"/>
          <p:cNvSpPr/>
          <p:nvPr/>
        </p:nvSpPr>
        <p:spPr>
          <a:xfrm>
            <a:off x="7075243" y="5187751"/>
            <a:ext cx="548640" cy="18516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6" name="Oval 314"/>
          <p:cNvSpPr/>
          <p:nvPr/>
        </p:nvSpPr>
        <p:spPr>
          <a:xfrm>
            <a:off x="7109532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7" name="Oval 315"/>
          <p:cNvSpPr/>
          <p:nvPr/>
        </p:nvSpPr>
        <p:spPr>
          <a:xfrm>
            <a:off x="7280983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68" name="Oval 316"/>
          <p:cNvSpPr/>
          <p:nvPr/>
        </p:nvSpPr>
        <p:spPr>
          <a:xfrm>
            <a:off x="7452434" y="5211754"/>
            <a:ext cx="137160" cy="137160"/>
          </a:xfrm>
          <a:prstGeom prst="ellipse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69" name="Group 329"/>
          <p:cNvGrpSpPr/>
          <p:nvPr/>
        </p:nvGrpSpPr>
        <p:grpSpPr>
          <a:xfrm>
            <a:off x="5606815" y="5174665"/>
            <a:ext cx="1213401" cy="300082"/>
            <a:chOff x="7475750" y="5156068"/>
            <a:chExt cx="1617867" cy="400108"/>
          </a:xfrm>
        </p:grpSpPr>
        <p:sp>
          <p:nvSpPr>
            <p:cNvPr id="370" name="Rectangle 330"/>
            <p:cNvSpPr/>
            <p:nvPr/>
          </p:nvSpPr>
          <p:spPr>
            <a:xfrm>
              <a:off x="7624839" y="5156068"/>
              <a:ext cx="1468778" cy="40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max(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371" name="Oval 331"/>
            <p:cNvSpPr/>
            <p:nvPr/>
          </p:nvSpPr>
          <p:spPr>
            <a:xfrm>
              <a:off x="7475750" y="5249294"/>
              <a:ext cx="182880" cy="1828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2" name="Oval 332"/>
            <p:cNvSpPr/>
            <p:nvPr/>
          </p:nvSpPr>
          <p:spPr>
            <a:xfrm>
              <a:off x="83485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3" name="Oval 333"/>
            <p:cNvSpPr/>
            <p:nvPr/>
          </p:nvSpPr>
          <p:spPr>
            <a:xfrm>
              <a:off x="85009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4" name="Oval 334"/>
            <p:cNvSpPr/>
            <p:nvPr/>
          </p:nvSpPr>
          <p:spPr>
            <a:xfrm>
              <a:off x="8653395" y="5249294"/>
              <a:ext cx="182880" cy="1828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375" name="Group 335"/>
          <p:cNvGrpSpPr/>
          <p:nvPr/>
        </p:nvGrpSpPr>
        <p:grpSpPr>
          <a:xfrm>
            <a:off x="5606813" y="4997927"/>
            <a:ext cx="1205386" cy="300082"/>
            <a:chOff x="7475750" y="4920418"/>
            <a:chExt cx="1607181" cy="400108"/>
          </a:xfrm>
        </p:grpSpPr>
        <p:sp>
          <p:nvSpPr>
            <p:cNvPr id="376" name="Oval 336"/>
            <p:cNvSpPr/>
            <p:nvPr/>
          </p:nvSpPr>
          <p:spPr>
            <a:xfrm>
              <a:off x="7475750" y="5013644"/>
              <a:ext cx="182880" cy="182880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7" name="Oval 337"/>
            <p:cNvSpPr/>
            <p:nvPr/>
          </p:nvSpPr>
          <p:spPr>
            <a:xfrm>
              <a:off x="83485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8" name="Oval 338"/>
            <p:cNvSpPr/>
            <p:nvPr/>
          </p:nvSpPr>
          <p:spPr>
            <a:xfrm>
              <a:off x="85009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79" name="Oval 339"/>
            <p:cNvSpPr/>
            <p:nvPr/>
          </p:nvSpPr>
          <p:spPr>
            <a:xfrm>
              <a:off x="8653395" y="5013644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80" name="Rectangle 340"/>
            <p:cNvSpPr/>
            <p:nvPr/>
          </p:nvSpPr>
          <p:spPr>
            <a:xfrm>
              <a:off x="7624839" y="4920418"/>
              <a:ext cx="1458092" cy="400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i="1" dirty="0">
                  <a:solidFill>
                    <a:prstClr val="black"/>
                  </a:solidFill>
                  <a:latin typeface="Calibri" panose="020F0502020204030204"/>
                  <a:ea typeface="+mn-ea"/>
                  <a:cs typeface="Arial" panose="020B0604020202020204" pitchFamily="34" charset="0"/>
                </a:rPr>
                <a:t>= sum(          )</a:t>
              </a:r>
              <a:endParaRPr lang="en-US" sz="1350" dirty="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381" name="Rectangle 341"/>
          <p:cNvSpPr/>
          <p:nvPr/>
        </p:nvSpPr>
        <p:spPr>
          <a:xfrm>
            <a:off x="6822563" y="5543153"/>
            <a:ext cx="49865" cy="498653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382" name="Rectangle 342"/>
          <p:cNvSpPr/>
          <p:nvPr/>
        </p:nvSpPr>
        <p:spPr>
          <a:xfrm>
            <a:off x="7505129" y="5543153"/>
            <a:ext cx="49865" cy="498653"/>
          </a:xfrm>
          <a:prstGeom prst="rect">
            <a:avLst/>
          </a:prstGeom>
          <a:solidFill>
            <a:schemeClr val="bg1">
              <a:lumMod val="65000"/>
            </a:schemeClr>
          </a:solidFill>
          <a:ln w="127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 Light" panose="020F0302020204030204"/>
            </a:endParaRPr>
          </a:p>
        </p:txBody>
      </p:sp>
      <p:sp>
        <p:nvSpPr>
          <p:cNvPr id="383" name="Oval 352"/>
          <p:cNvSpPr/>
          <p:nvPr/>
        </p:nvSpPr>
        <p:spPr>
          <a:xfrm>
            <a:off x="5592890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4" name="Oval 353"/>
          <p:cNvSpPr/>
          <p:nvPr/>
        </p:nvSpPr>
        <p:spPr>
          <a:xfrm>
            <a:off x="6429598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5" name="Oval 354"/>
          <p:cNvSpPr/>
          <p:nvPr/>
        </p:nvSpPr>
        <p:spPr>
          <a:xfrm>
            <a:off x="7117259" y="5658933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6" name="Oval 355"/>
          <p:cNvSpPr/>
          <p:nvPr/>
        </p:nvSpPr>
        <p:spPr>
          <a:xfrm>
            <a:off x="5453063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7" name="Oval 356"/>
          <p:cNvSpPr/>
          <p:nvPr/>
        </p:nvSpPr>
        <p:spPr>
          <a:xfrm>
            <a:off x="6289770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8" name="Oval 357"/>
          <p:cNvSpPr/>
          <p:nvPr/>
        </p:nvSpPr>
        <p:spPr>
          <a:xfrm>
            <a:off x="6977431" y="5658933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89" name="Oval 361"/>
          <p:cNvSpPr/>
          <p:nvPr/>
        </p:nvSpPr>
        <p:spPr>
          <a:xfrm>
            <a:off x="7954892" y="5657228"/>
            <a:ext cx="137160" cy="137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90" name="Oval 362"/>
          <p:cNvSpPr/>
          <p:nvPr/>
        </p:nvSpPr>
        <p:spPr>
          <a:xfrm>
            <a:off x="7815064" y="5657228"/>
            <a:ext cx="137160" cy="137160"/>
          </a:xfrm>
          <a:prstGeom prst="ellipse">
            <a:avLst/>
          </a:prstGeom>
          <a:solidFill>
            <a:srgbClr val="FF66FF"/>
          </a:solidFill>
          <a:ln>
            <a:solidFill>
              <a:srgbClr val="CC00CC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91" name="Group 375"/>
          <p:cNvGrpSpPr/>
          <p:nvPr/>
        </p:nvGrpSpPr>
        <p:grpSpPr>
          <a:xfrm>
            <a:off x="2919646" y="3939187"/>
            <a:ext cx="5103014" cy="1723263"/>
            <a:chOff x="3892862" y="3294449"/>
            <a:chExt cx="6804018" cy="2297684"/>
          </a:xfrm>
          <a:solidFill>
            <a:srgbClr val="FF0000"/>
          </a:solidFill>
          <a:effectLst/>
        </p:grpSpPr>
        <p:sp>
          <p:nvSpPr>
            <p:cNvPr id="392" name="Oval 376"/>
            <p:cNvSpPr/>
            <p:nvPr/>
          </p:nvSpPr>
          <p:spPr>
            <a:xfrm>
              <a:off x="7259097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393" name="Oval 377"/>
            <p:cNvSpPr/>
            <p:nvPr/>
          </p:nvSpPr>
          <p:spPr>
            <a:xfrm>
              <a:off x="8377656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</a:p>
          </p:txBody>
        </p:sp>
        <p:sp>
          <p:nvSpPr>
            <p:cNvPr id="394" name="Oval 378"/>
            <p:cNvSpPr/>
            <p:nvPr/>
          </p:nvSpPr>
          <p:spPr>
            <a:xfrm>
              <a:off x="9301981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2</a:t>
              </a:r>
            </a:p>
          </p:txBody>
        </p:sp>
        <p:sp>
          <p:nvSpPr>
            <p:cNvPr id="395" name="Oval 379"/>
            <p:cNvSpPr/>
            <p:nvPr/>
          </p:nvSpPr>
          <p:spPr>
            <a:xfrm>
              <a:off x="10422560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3</a:t>
              </a:r>
            </a:p>
          </p:txBody>
        </p:sp>
        <p:sp>
          <p:nvSpPr>
            <p:cNvPr id="396" name="Oval 380"/>
            <p:cNvSpPr/>
            <p:nvPr/>
          </p:nvSpPr>
          <p:spPr>
            <a:xfrm>
              <a:off x="3892862" y="3294449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#</a:t>
              </a:r>
            </a:p>
          </p:txBody>
        </p:sp>
      </p:grpSp>
      <p:grpSp>
        <p:nvGrpSpPr>
          <p:cNvPr id="397" name="Group 381"/>
          <p:cNvGrpSpPr/>
          <p:nvPr/>
        </p:nvGrpSpPr>
        <p:grpSpPr>
          <a:xfrm>
            <a:off x="2409561" y="4555044"/>
            <a:ext cx="5829760" cy="1109110"/>
            <a:chOff x="2923867" y="4113320"/>
            <a:chExt cx="7773013" cy="1478813"/>
          </a:xfrm>
          <a:solidFill>
            <a:srgbClr val="FFFF00"/>
          </a:solidFill>
          <a:effectLst/>
        </p:grpSpPr>
        <p:sp>
          <p:nvSpPr>
            <p:cNvPr id="398" name="Oval 382"/>
            <p:cNvSpPr/>
            <p:nvPr/>
          </p:nvSpPr>
          <p:spPr>
            <a:xfrm>
              <a:off x="7259097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399" name="Oval 383"/>
            <p:cNvSpPr/>
            <p:nvPr/>
          </p:nvSpPr>
          <p:spPr>
            <a:xfrm>
              <a:off x="8377656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400" name="Oval 384"/>
            <p:cNvSpPr/>
            <p:nvPr/>
          </p:nvSpPr>
          <p:spPr>
            <a:xfrm>
              <a:off x="9301981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</a:p>
          </p:txBody>
        </p:sp>
        <p:sp>
          <p:nvSpPr>
            <p:cNvPr id="401" name="Oval 385"/>
            <p:cNvSpPr/>
            <p:nvPr/>
          </p:nvSpPr>
          <p:spPr>
            <a:xfrm>
              <a:off x="10422560" y="5317813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</a:p>
          </p:txBody>
        </p:sp>
        <p:sp>
          <p:nvSpPr>
            <p:cNvPr id="402" name="Oval 386"/>
            <p:cNvSpPr/>
            <p:nvPr/>
          </p:nvSpPr>
          <p:spPr>
            <a:xfrm>
              <a:off x="2923867" y="4113320"/>
              <a:ext cx="274320" cy="27432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1350" dirty="0">
                  <a:solidFill>
                    <a:prstClr val="black"/>
                  </a:solidFill>
                  <a:latin typeface="Calibri" panose="020F0502020204030204"/>
                </a:rPr>
                <a:t>#</a:t>
              </a:r>
            </a:p>
          </p:txBody>
        </p:sp>
      </p:grpSp>
      <p:sp>
        <p:nvSpPr>
          <p:cNvPr id="403" name="Arc 2"/>
          <p:cNvSpPr/>
          <p:nvPr/>
        </p:nvSpPr>
        <p:spPr>
          <a:xfrm>
            <a:off x="1244966" y="2311109"/>
            <a:ext cx="2743200" cy="2743200"/>
          </a:xfrm>
          <a:prstGeom prst="arc">
            <a:avLst>
              <a:gd name="adj1" fmla="val 10640188"/>
              <a:gd name="adj2" fmla="val 16223547"/>
            </a:avLst>
          </a:prstGeom>
          <a:ln w="12700">
            <a:headEnd type="none" w="med" len="med"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black"/>
              </a:solidFill>
              <a:latin typeface="Calibri" panose="020F0502020204030204"/>
            </a:endParaRPr>
          </a:p>
        </p:txBody>
      </p:sp>
      <p:grpSp>
        <p:nvGrpSpPr>
          <p:cNvPr id="404" name="Group 5"/>
          <p:cNvGrpSpPr>
            <a:grpSpLocks noChangeAspect="1"/>
          </p:cNvGrpSpPr>
          <p:nvPr/>
        </p:nvGrpSpPr>
        <p:grpSpPr>
          <a:xfrm>
            <a:off x="3584101" y="1531475"/>
            <a:ext cx="508001" cy="171450"/>
            <a:chOff x="9486161" y="4933678"/>
            <a:chExt cx="731520" cy="246888"/>
          </a:xfrm>
        </p:grpSpPr>
        <p:sp>
          <p:nvSpPr>
            <p:cNvPr id="405" name="Rectangle 387"/>
            <p:cNvSpPr/>
            <p:nvPr/>
          </p:nvSpPr>
          <p:spPr>
            <a:xfrm>
              <a:off x="9486161" y="4933678"/>
              <a:ext cx="731520" cy="2468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6" name="Oval 388"/>
            <p:cNvSpPr/>
            <p:nvPr/>
          </p:nvSpPr>
          <p:spPr>
            <a:xfrm>
              <a:off x="9531880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7" name="Oval 389"/>
            <p:cNvSpPr/>
            <p:nvPr/>
          </p:nvSpPr>
          <p:spPr>
            <a:xfrm>
              <a:off x="9760481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08" name="Oval 390"/>
            <p:cNvSpPr/>
            <p:nvPr/>
          </p:nvSpPr>
          <p:spPr>
            <a:xfrm>
              <a:off x="9989083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409" name="TextBox 6"/>
          <p:cNvSpPr txBox="1"/>
          <p:nvPr/>
        </p:nvSpPr>
        <p:spPr>
          <a:xfrm>
            <a:off x="2728458" y="1470811"/>
            <a:ext cx="6457217" cy="237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=		=	{ 1, 2, 0, 1 }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gDs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= scan(             )	=	{ 0, 1, 3, 3, 4 }    	</a:t>
            </a:r>
            <a:r>
              <a:rPr lang="en-US" sz="900" dirty="0">
                <a:solidFill>
                  <a:prstClr val="black"/>
                </a:solidFill>
                <a:latin typeface="Calibri" panose="020F0502020204030204"/>
                <a:ea typeface="+mn-ea"/>
              </a:rPr>
              <a:t>(performed by parent thread as optimization)</a:t>
            </a: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blockIdx.x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	=	0	1	2	3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       = </a:t>
            </a:r>
            <a:r>
              <a:rPr lang="en-US" sz="13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p 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|</a:t>
            </a:r>
            <a:r>
              <a:rPr lang="en-US" sz="13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 </a:t>
            </a:r>
            <a:r>
              <a:rPr lang="en-US" sz="1350" i="1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gDs</a:t>
            </a:r>
            <a:r>
              <a:rPr lang="en-US" sz="13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[p] ≤ </a:t>
            </a:r>
            <a:r>
              <a:rPr lang="en-US" sz="1350" i="1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blockIdx.x</a:t>
            </a:r>
            <a:r>
              <a:rPr lang="en-US" sz="13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 &lt; </a:t>
            </a:r>
            <a:r>
              <a:rPr lang="en-US" sz="1350" i="1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gDs</a:t>
            </a:r>
            <a:r>
              <a:rPr lang="en-US" sz="13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[p+1]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	</a:t>
            </a:r>
            <a:r>
              <a:rPr lang="en-US" sz="1050" dirty="0">
                <a:solidFill>
                  <a:prstClr val="black"/>
                </a:solidFill>
                <a:latin typeface="Calibri" panose="020F0502020204030204"/>
                <a:ea typeface="+mn-ea"/>
              </a:rPr>
              <a:t>(n-</a:t>
            </a:r>
            <a:r>
              <a:rPr lang="en-US" sz="10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ary</a:t>
            </a:r>
            <a:r>
              <a:rPr lang="en-US" sz="10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search on </a:t>
            </a:r>
            <a:r>
              <a:rPr lang="en-US" sz="10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gDs</a:t>
            </a:r>
            <a:r>
              <a:rPr lang="en-US" sz="10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for </a:t>
            </a:r>
            <a:r>
              <a:rPr lang="en-US" sz="1050" i="1" dirty="0">
                <a:solidFill>
                  <a:prstClr val="black"/>
                </a:solidFill>
                <a:latin typeface="Calibri" panose="020F0502020204030204"/>
                <a:ea typeface="+mn-ea"/>
              </a:rPr>
              <a:t>p</a:t>
            </a:r>
            <a:r>
              <a:rPr lang="en-US" sz="10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satisfying this condition)</a:t>
            </a: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		=	0	1	1	3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       = </a:t>
            </a:r>
            <a:r>
              <a:rPr lang="en-US" sz="13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blockIdx.x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 – </a:t>
            </a:r>
            <a:r>
              <a:rPr lang="en-US" sz="135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gDs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[p]</a:t>
            </a: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  <a:ea typeface="+mn-ea"/>
              </a:rPr>
              <a:t>		=	0	0	1	0</a:t>
            </a:r>
          </a:p>
        </p:txBody>
      </p:sp>
      <p:grpSp>
        <p:nvGrpSpPr>
          <p:cNvPr id="410" name="Group 391"/>
          <p:cNvGrpSpPr>
            <a:grpSpLocks noChangeAspect="1"/>
          </p:cNvGrpSpPr>
          <p:nvPr/>
        </p:nvGrpSpPr>
        <p:grpSpPr>
          <a:xfrm>
            <a:off x="3580414" y="1933369"/>
            <a:ext cx="508001" cy="171450"/>
            <a:chOff x="9486161" y="4933678"/>
            <a:chExt cx="731520" cy="246888"/>
          </a:xfrm>
        </p:grpSpPr>
        <p:sp>
          <p:nvSpPr>
            <p:cNvPr id="411" name="Rectangle 392"/>
            <p:cNvSpPr/>
            <p:nvPr/>
          </p:nvSpPr>
          <p:spPr>
            <a:xfrm>
              <a:off x="9486161" y="4933678"/>
              <a:ext cx="731520" cy="2468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2" name="Oval 393"/>
            <p:cNvSpPr/>
            <p:nvPr/>
          </p:nvSpPr>
          <p:spPr>
            <a:xfrm>
              <a:off x="9531880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3" name="Oval 394"/>
            <p:cNvSpPr/>
            <p:nvPr/>
          </p:nvSpPr>
          <p:spPr>
            <a:xfrm>
              <a:off x="9760481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14" name="Oval 395"/>
            <p:cNvSpPr/>
            <p:nvPr/>
          </p:nvSpPr>
          <p:spPr>
            <a:xfrm>
              <a:off x="9989083" y="4965682"/>
              <a:ext cx="182880" cy="182880"/>
            </a:xfrm>
            <a:prstGeom prst="ellipse">
              <a:avLst/>
            </a:prstGeom>
            <a:solidFill>
              <a:srgbClr val="FF66FF"/>
            </a:solidFill>
            <a:ln>
              <a:solidFill>
                <a:srgbClr val="CC00CC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415" name="Oval 398"/>
          <p:cNvSpPr/>
          <p:nvPr/>
        </p:nvSpPr>
        <p:spPr>
          <a:xfrm>
            <a:off x="2830254" y="2741971"/>
            <a:ext cx="205740" cy="2057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#</a:t>
            </a:r>
          </a:p>
        </p:txBody>
      </p:sp>
      <p:sp>
        <p:nvSpPr>
          <p:cNvPr id="416" name="Oval 399"/>
          <p:cNvSpPr/>
          <p:nvPr/>
        </p:nvSpPr>
        <p:spPr>
          <a:xfrm>
            <a:off x="2830254" y="3363987"/>
            <a:ext cx="205740" cy="2057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#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8FEC3E-A1E8-2B4C-A654-45B6200C4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Granularity Aggregation (III)</a:t>
            </a:r>
          </a:p>
        </p:txBody>
      </p:sp>
      <p:sp>
        <p:nvSpPr>
          <p:cNvPr id="99" name="Slide Number Placeholder 3">
            <a:extLst>
              <a:ext uri="{FF2B5EF4-FFF2-40B4-BE49-F238E27FC236}">
                <a16:creationId xmlns:a16="http://schemas.microsoft.com/office/drawing/2014/main" id="{BCA41130-5ADC-5045-B1B4-E64A1D0369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C0DE205-2C38-C74D-A0B6-45410AD483B8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228337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" grpId="0" animBg="1"/>
      <p:bldP spid="409" grpId="0" build="p"/>
      <p:bldP spid="415" grpId="0" animBg="1"/>
      <p:bldP spid="41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521701"/>
              </p:ext>
            </p:extLst>
          </p:nvPr>
        </p:nvGraphicFramePr>
        <p:xfrm>
          <a:off x="-177423" y="1486844"/>
          <a:ext cx="4675533" cy="2907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7"/>
          <p:cNvSpPr txBox="1"/>
          <p:nvPr/>
        </p:nvSpPr>
        <p:spPr>
          <a:xfrm>
            <a:off x="2219951" y="4437112"/>
            <a:ext cx="749077" cy="34626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>
            <a:defPPr>
              <a:defRPr lang="en-US"/>
            </a:defPPr>
            <a:lvl1pPr marL="0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3652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7304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0957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4609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8261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1913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5566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49218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87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Times New Roman" panose="02020603050405020304" pitchFamily="18" charset="0"/>
              </a:rPr>
              <a:t>Kepler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6784229" y="4437112"/>
            <a:ext cx="884115" cy="346263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>
            <a:defPPr>
              <a:defRPr lang="en-US"/>
            </a:defPPr>
            <a:lvl1pPr marL="0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3652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7304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0957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4609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8261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1913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5566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49218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87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Times New Roman" panose="02020603050405020304" pitchFamily="18" charset="0"/>
              </a:rPr>
              <a:t>Maxwell</a:t>
            </a: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539147"/>
              </p:ext>
            </p:extLst>
          </p:nvPr>
        </p:nvGraphicFramePr>
        <p:xfrm>
          <a:off x="4359287" y="1484784"/>
          <a:ext cx="4675533" cy="2907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1"/>
          <p:cNvSpPr txBox="1"/>
          <p:nvPr/>
        </p:nvSpPr>
        <p:spPr>
          <a:xfrm>
            <a:off x="6084168" y="1855843"/>
            <a:ext cx="657203" cy="277013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>
            <a:defPPr>
              <a:defRPr lang="en-US"/>
            </a:defPPr>
            <a:lvl1pPr marL="0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3652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7304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30957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74609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8261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1913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5566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49218" algn="l" defTabSz="287304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28730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Times New Roman" panose="02020603050405020304" pitchFamily="18" charset="0"/>
              </a:rPr>
              <a:t>34.6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Performance of Kernel Launch Aggregation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2601" y="5120447"/>
            <a:ext cx="6958799" cy="684817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Increasing aggregation granularity improves performance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geomean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speedup of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6.58x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K-aggregation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Kepler)</a:t>
            </a:r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3C82DC8A-320C-0146-B39B-7EFF1D8C80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D3079D-DEE2-0E4A-86F8-837928C5485C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317380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P spid="3" grpId="0"/>
      <p:bldP spid="4" grpId="0"/>
      <p:bldGraphic spid="5" grpId="0">
        <p:bldSub>
          <a:bldChart bld="series"/>
        </p:bldSub>
      </p:bldGraphic>
      <p:bldP spid="6" grpId="0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Profiling of Kernel Launch Aggregation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8045912"/>
              </p:ext>
            </p:extLst>
          </p:nvPr>
        </p:nvGraphicFramePr>
        <p:xfrm>
          <a:off x="451692" y="1484784"/>
          <a:ext cx="8296772" cy="34298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10587" y="5264463"/>
            <a:ext cx="7978981" cy="684817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Performance improvement comes from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reduced launch overhead 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better resource utilization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1C961A5-9580-4842-9952-C65DEC069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B6791A-16FB-6441-82EC-884D8CADF380}"/>
              </a:ext>
            </a:extLst>
          </p:cNvPr>
          <p:cNvSpPr txBox="1"/>
          <p:nvPr/>
        </p:nvSpPr>
        <p:spPr>
          <a:xfrm>
            <a:off x="200010" y="6449456"/>
            <a:ext cx="7881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El Hajj et al., “KLAP: Kernel Launch Aggregation and Promotion for Optimizing Dynamic Parallelism,” MICRO 2016</a:t>
            </a:r>
          </a:p>
        </p:txBody>
      </p:sp>
    </p:spTree>
    <p:extLst>
      <p:ext uri="{BB962C8B-B14F-4D97-AF65-F5344CB8AC3E}">
        <p14:creationId xmlns:p14="http://schemas.microsoft.com/office/powerpoint/2010/main" val="22385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3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3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">
                                            <p:graphicEl>
                                              <a:chart seriesIdx="-4" categoryIdx="3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">
                                            <p:graphicEl>
                                              <a:chart seriesIdx="-4" categoryIdx="3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">
                                            <p:graphicEl>
                                              <a:chart seriesIdx="-4" categoryIdx="3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">
                                            <p:graphicEl>
                                              <a:chart seriesIdx="-4" categoryIdx="3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/>
          <a:lstStyle/>
          <a:p>
            <a:r>
              <a:rPr lang="en-US" sz="3400" dirty="0"/>
              <a:t>A Compiler Framework for Dynamic Parallelism (I)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1C961A5-9580-4842-9952-C65DEC069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9FADAEF-3F7F-4540-BC5C-8F4005AA4923}"/>
              </a:ext>
            </a:extLst>
          </p:cNvPr>
          <p:cNvSpPr txBox="1">
            <a:spLocks/>
          </p:cNvSpPr>
          <p:nvPr/>
        </p:nvSpPr>
        <p:spPr>
          <a:xfrm>
            <a:off x="251520" y="908720"/>
            <a:ext cx="8568952" cy="541885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dirty="0" err="1"/>
              <a:t>Mhd</a:t>
            </a:r>
            <a:r>
              <a:rPr lang="en-US" sz="1800" dirty="0"/>
              <a:t> </a:t>
            </a:r>
            <a:r>
              <a:rPr lang="en-US" sz="1800" dirty="0" err="1"/>
              <a:t>Ghaith</a:t>
            </a:r>
            <a:r>
              <a:rPr lang="en-US" sz="1800" dirty="0"/>
              <a:t> </a:t>
            </a:r>
            <a:r>
              <a:rPr lang="en-US" sz="1800" dirty="0" err="1"/>
              <a:t>Olabi</a:t>
            </a:r>
            <a:r>
              <a:rPr lang="en-US" sz="1800" dirty="0"/>
              <a:t>, Juan Gomez Luna, </a:t>
            </a:r>
            <a:r>
              <a:rPr lang="en-US" sz="1800" u="sng" dirty="0" err="1"/>
              <a:t>Onur</a:t>
            </a:r>
            <a:r>
              <a:rPr lang="en-US" sz="1800" u="sng" dirty="0"/>
              <a:t> </a:t>
            </a:r>
            <a:r>
              <a:rPr lang="en-US" sz="1800" u="sng" dirty="0" err="1"/>
              <a:t>Mutlu</a:t>
            </a:r>
            <a:r>
              <a:rPr lang="en-US" sz="1800" dirty="0"/>
              <a:t>, Wen-</a:t>
            </a:r>
            <a:r>
              <a:rPr lang="en-US" sz="1800" dirty="0" err="1"/>
              <a:t>mei</a:t>
            </a:r>
            <a:r>
              <a:rPr lang="en-US" sz="1800" dirty="0"/>
              <a:t> </a:t>
            </a:r>
            <a:r>
              <a:rPr lang="en-US" sz="1800" dirty="0" err="1"/>
              <a:t>Hwu</a:t>
            </a:r>
            <a:r>
              <a:rPr lang="en-US" sz="1800" dirty="0"/>
              <a:t>, and Izzat El Hajj,</a:t>
            </a:r>
            <a:br>
              <a:rPr lang="en-US" sz="1800" dirty="0"/>
            </a:br>
            <a:r>
              <a:rPr lang="en-US" sz="18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Compiler Framework for Optimizing Dynamic Parallelism on GPUs"</a:t>
            </a:r>
            <a:r>
              <a:rPr lang="en-US" sz="1800" dirty="0">
                <a:solidFill>
                  <a:srgbClr val="0000FF"/>
                </a:solidFill>
              </a:rPr>
              <a:t> </a:t>
            </a:r>
            <a:br>
              <a:rPr lang="en-US" sz="1800" dirty="0">
                <a:solidFill>
                  <a:srgbClr val="0000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International Symposium on Code Generation and Optimization </a:t>
            </a:r>
            <a:r>
              <a:rPr lang="en-US" sz="1800" i="1" dirty="0"/>
              <a:t>(</a:t>
            </a:r>
            <a:r>
              <a:rPr lang="en-US" sz="1800" b="1" i="1" dirty="0"/>
              <a:t>CGO</a:t>
            </a:r>
            <a:r>
              <a:rPr lang="en-US" sz="1800" i="1" dirty="0"/>
              <a:t>)</a:t>
            </a:r>
            <a:r>
              <a:rPr lang="en-US" sz="1800" dirty="0"/>
              <a:t>, Virtual, April 2022.  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 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Short Talk 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 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Source Code (Officially Artifact Evaluated with All Badges)</a:t>
            </a:r>
            <a:r>
              <a:rPr lang="en-US" sz="1800" dirty="0"/>
              <a:t>] </a:t>
            </a:r>
            <a:br>
              <a:rPr lang="en-US" sz="1800" dirty="0"/>
            </a:br>
            <a:r>
              <a:rPr lang="en-US" sz="1800" i="1" dirty="0">
                <a:solidFill>
                  <a:srgbClr val="C00000"/>
                </a:solidFill>
              </a:rPr>
              <a:t>Officially artifact evaluated as available, reusable and reproducible.</a:t>
            </a:r>
            <a:endParaRPr lang="en-US" sz="18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2FE69C-157F-DA42-B84A-09E78E92BA2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9796" y="3927406"/>
            <a:ext cx="8244408" cy="2381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921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08720"/>
          </a:xfrm>
        </p:spPr>
        <p:txBody>
          <a:bodyPr/>
          <a:lstStyle/>
          <a:p>
            <a:r>
              <a:rPr lang="en-US" sz="3400" dirty="0"/>
              <a:t>A Compiler Framework for Dynamic Parallelism (II)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1C961A5-9580-4842-9952-C65DEC0690A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B6791A-16FB-6441-82EC-884D8CADF380}"/>
              </a:ext>
            </a:extLst>
          </p:cNvPr>
          <p:cNvSpPr txBox="1"/>
          <p:nvPr/>
        </p:nvSpPr>
        <p:spPr>
          <a:xfrm>
            <a:off x="200010" y="6449456"/>
            <a:ext cx="64587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Olabi</a:t>
            </a:r>
            <a:r>
              <a:rPr lang="en-US" sz="1200" dirty="0"/>
              <a:t> et al., “A Compiler Framework for Optimizing Dynamic Parallelism on GPUs,” CGO 2022</a:t>
            </a: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9FADAEF-3F7F-4540-BC5C-8F4005AA4923}"/>
              </a:ext>
            </a:extLst>
          </p:cNvPr>
          <p:cNvSpPr txBox="1">
            <a:spLocks/>
          </p:cNvSpPr>
          <p:nvPr/>
        </p:nvSpPr>
        <p:spPr>
          <a:xfrm>
            <a:off x="251520" y="908720"/>
            <a:ext cx="8568952" cy="54188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dirty="0">
                <a:solidFill>
                  <a:srgbClr val="0070C0"/>
                </a:solidFill>
              </a:rPr>
              <a:t>Thresholding</a:t>
            </a:r>
            <a:r>
              <a:rPr lang="en-US" sz="2200" dirty="0"/>
              <a:t> (as a compiler optimization)</a:t>
            </a:r>
          </a:p>
          <a:p>
            <a:pPr lvl="1"/>
            <a:r>
              <a:rPr lang="en-US" sz="2000" dirty="0"/>
              <a:t>A grid is launched only if the number of child threads exceeds a threshold</a:t>
            </a:r>
          </a:p>
          <a:p>
            <a:pPr lvl="1"/>
            <a:r>
              <a:rPr lang="en-US" sz="2000" dirty="0"/>
              <a:t>Prior work relies on programmers to apply it manually</a:t>
            </a:r>
            <a:endParaRPr lang="en-US" sz="2200" dirty="0"/>
          </a:p>
          <a:p>
            <a:r>
              <a:rPr lang="en-US" sz="2200" dirty="0">
                <a:solidFill>
                  <a:srgbClr val="0070C0"/>
                </a:solidFill>
              </a:rPr>
              <a:t>Coarsening</a:t>
            </a:r>
            <a:r>
              <a:rPr lang="en-US" sz="2200" dirty="0"/>
              <a:t> of child thread blocks</a:t>
            </a:r>
          </a:p>
          <a:p>
            <a:pPr lvl="1"/>
            <a:r>
              <a:rPr lang="en-US" sz="2000" dirty="0"/>
              <a:t>The work of multiple blocks is assigned to a single block</a:t>
            </a:r>
          </a:p>
          <a:p>
            <a:pPr lvl="1"/>
            <a:r>
              <a:rPr lang="en-US" sz="2000" dirty="0"/>
              <a:t>Prior work on compiler-based coarsening not specialized for dynamic parallelism</a:t>
            </a:r>
            <a:endParaRPr lang="en-US" sz="2200" dirty="0"/>
          </a:p>
          <a:p>
            <a:r>
              <a:rPr lang="en-US" sz="2200" dirty="0">
                <a:solidFill>
                  <a:srgbClr val="0070C0"/>
                </a:solidFill>
              </a:rPr>
              <a:t>Aggregation</a:t>
            </a:r>
            <a:r>
              <a:rPr lang="en-US" sz="2200" dirty="0"/>
              <a:t> of child grids at multi-block granularity</a:t>
            </a:r>
          </a:p>
          <a:p>
            <a:pPr lvl="1"/>
            <a:r>
              <a:rPr lang="en-US" sz="2000" dirty="0"/>
              <a:t>Child grids of multiple blocks are consolidated into a single grid</a:t>
            </a:r>
          </a:p>
          <a:p>
            <a:pPr lvl="1"/>
            <a:r>
              <a:rPr lang="en-US" sz="2000" dirty="0"/>
              <a:t>Prior work only compiler-based aggregation only considers warp, block, and grid granularity</a:t>
            </a:r>
          </a:p>
          <a:p>
            <a:endParaRPr lang="en-US" sz="2200" dirty="0"/>
          </a:p>
          <a:p>
            <a:r>
              <a:rPr lang="en-US" sz="2200" dirty="0"/>
              <a:t>One </a:t>
            </a:r>
            <a:r>
              <a:rPr lang="en-US" sz="2200" dirty="0">
                <a:solidFill>
                  <a:srgbClr val="0070C0"/>
                </a:solidFill>
              </a:rPr>
              <a:t>compiler framework</a:t>
            </a:r>
            <a:r>
              <a:rPr lang="en-US" sz="2200" dirty="0"/>
              <a:t> that combines the three optimizations</a:t>
            </a:r>
          </a:p>
        </p:txBody>
      </p:sp>
    </p:spTree>
    <p:extLst>
      <p:ext uri="{BB962C8B-B14F-4D97-AF65-F5344CB8AC3E}">
        <p14:creationId xmlns:p14="http://schemas.microsoft.com/office/powerpoint/2010/main" val="129499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18856"/>
          </a:xfrm>
        </p:spPr>
        <p:txBody>
          <a:bodyPr>
            <a:normAutofit/>
          </a:bodyPr>
          <a:lstStyle/>
          <a:p>
            <a:r>
              <a:rPr lang="en-US" sz="2400" dirty="0"/>
              <a:t>CUDA Dynamic Parallelism</a:t>
            </a:r>
          </a:p>
          <a:p>
            <a:pPr lvl="1"/>
            <a:r>
              <a:rPr lang="en-US" sz="2000" dirty="0"/>
              <a:t>Extends the CUDA programming model to allow kernels to launch kernels</a:t>
            </a:r>
          </a:p>
          <a:p>
            <a:pPr lvl="1"/>
            <a:r>
              <a:rPr lang="en-US" sz="2000" dirty="0"/>
              <a:t>Dynamic memory allocation</a:t>
            </a:r>
          </a:p>
          <a:p>
            <a:pPr lvl="1"/>
            <a:r>
              <a:rPr lang="en-US" sz="2000" dirty="0"/>
              <a:t>Dynamically discovered work</a:t>
            </a:r>
          </a:p>
          <a:p>
            <a:pPr lvl="1"/>
            <a:r>
              <a:rPr lang="en-US" sz="2000" dirty="0"/>
              <a:t>Recursive algorithms</a:t>
            </a:r>
          </a:p>
          <a:p>
            <a:pPr lvl="1"/>
            <a:r>
              <a:rPr lang="en-US" sz="2000" dirty="0"/>
              <a:t>Better work balance and more efficient memory usage</a:t>
            </a:r>
          </a:p>
          <a:p>
            <a:pPr lvl="1"/>
            <a:endParaRPr lang="en-US" sz="2000" dirty="0"/>
          </a:p>
          <a:p>
            <a:r>
              <a:rPr lang="en-US" sz="2400" dirty="0"/>
              <a:t>Performance limitations</a:t>
            </a:r>
          </a:p>
          <a:p>
            <a:endParaRPr lang="en-US" sz="2400" dirty="0"/>
          </a:p>
          <a:p>
            <a:r>
              <a:rPr lang="en-US" sz="2400" dirty="0"/>
              <a:t>Launch overhead</a:t>
            </a:r>
          </a:p>
          <a:p>
            <a:pPr lvl="1"/>
            <a:r>
              <a:rPr lang="en-US" sz="2000" dirty="0"/>
              <a:t>Kernel launch aggregation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D84BB7A-406F-3C45-B45C-586FF555F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Parallelism: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7D6871-17ED-FE4C-AEC9-DBAEE3EAC1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637680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r="7795"/>
          <a:stretch/>
        </p:blipFill>
        <p:spPr>
          <a:xfrm>
            <a:off x="5849415" y="2355206"/>
            <a:ext cx="3115073" cy="367240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13 - CUDA dynamic parallelism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53340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Parallelism</a:t>
            </a:r>
          </a:p>
        </p:txBody>
      </p:sp>
      <p:grpSp>
        <p:nvGrpSpPr>
          <p:cNvPr id="94" name="Group 93"/>
          <p:cNvGrpSpPr/>
          <p:nvPr/>
        </p:nvGrpSpPr>
        <p:grpSpPr>
          <a:xfrm>
            <a:off x="1427055" y="3921916"/>
            <a:ext cx="6289897" cy="858453"/>
            <a:chOff x="1902736" y="4373917"/>
            <a:chExt cx="8386529" cy="1144306"/>
          </a:xfrm>
        </p:grpSpPr>
        <p:sp>
          <p:nvSpPr>
            <p:cNvPr id="6" name="Rectangle 5"/>
            <p:cNvSpPr/>
            <p:nvPr/>
          </p:nvSpPr>
          <p:spPr>
            <a:xfrm>
              <a:off x="3286448" y="4458541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323941" y="4458541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609834" y="4453405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000558" y="4453405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9219115" y="4453405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95725" y="4458541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33217" y="4458541"/>
              <a:ext cx="985332" cy="985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205569" y="4373917"/>
              <a:ext cx="2184586" cy="1144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3427195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83147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899291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055243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64687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620639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936783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092735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525015" y="4373917"/>
              <a:ext cx="1154969" cy="1144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750580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06533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22677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378629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902736" y="4373917"/>
              <a:ext cx="1180974" cy="1144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141304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297256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13400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9352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9134296" y="4373917"/>
              <a:ext cx="1154969" cy="1144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9359862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515814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9831958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987910" y="4567098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814845" y="4373917"/>
              <a:ext cx="2184586" cy="1144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036471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92423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7508568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664520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8073963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8229915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546060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8702012" y="4572234"/>
              <a:ext cx="75794" cy="757947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049122" y="4503954"/>
              <a:ext cx="8106765" cy="889372"/>
              <a:chOff x="207324" y="2658574"/>
              <a:chExt cx="5313226" cy="582900"/>
            </a:xfrm>
          </p:grpSpPr>
          <p:sp>
            <p:nvSpPr>
              <p:cNvPr id="75" name="Rectangle 74"/>
              <p:cNvSpPr/>
              <p:nvPr/>
            </p:nvSpPr>
            <p:spPr>
              <a:xfrm>
                <a:off x="1050105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359520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1730084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2039499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572867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2882282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>
              <a:xfrm>
                <a:off x="207324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516739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>
                <a:off x="4938413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>
                <a:off x="5247828" y="2658574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>
                <a:off x="3415648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>
                <a:off x="3725063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>
              <a:xfrm>
                <a:off x="4095627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4405042" y="2661940"/>
                <a:ext cx="272722" cy="579534"/>
              </a:xfrm>
              <a:prstGeom prst="rect">
                <a:avLst/>
              </a:prstGeom>
              <a:noFill/>
              <a:ln w="22225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>
            <a:off x="3200831" y="2173652"/>
            <a:ext cx="2752092" cy="1410193"/>
            <a:chOff x="4267774" y="2043503"/>
            <a:chExt cx="3669457" cy="1879767"/>
          </a:xfrm>
        </p:grpSpPr>
        <p:sp>
          <p:nvSpPr>
            <p:cNvPr id="4" name="Rectangle 3"/>
            <p:cNvSpPr/>
            <p:nvPr/>
          </p:nvSpPr>
          <p:spPr>
            <a:xfrm>
              <a:off x="4441037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145342" y="2182518"/>
              <a:ext cx="1618622" cy="161861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267774" y="2043503"/>
              <a:ext cx="3669457" cy="187976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72243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92842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47765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0395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76548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632732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52070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408254" y="2369281"/>
              <a:ext cx="124509" cy="1245090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520814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296336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6225118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000640" y="2265555"/>
              <a:ext cx="683551" cy="1452548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634226" y="5038047"/>
            <a:ext cx="7875548" cy="684817"/>
          </a:xfrm>
          <a:prstGeom prst="rect">
            <a:avLst/>
          </a:prstGeom>
          <a:noFill/>
        </p:spPr>
        <p:txBody>
          <a:bodyPr wrap="squar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Kernels threads can launch new kernels on the device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without host communication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1869918" y="3364812"/>
            <a:ext cx="5413918" cy="569808"/>
            <a:chOff x="2493223" y="3631304"/>
            <a:chExt cx="7218558" cy="759546"/>
          </a:xfrm>
        </p:grpSpPr>
        <p:cxnSp>
          <p:nvCxnSpPr>
            <p:cNvPr id="56" name="Straight Arrow Connector 55"/>
            <p:cNvCxnSpPr>
              <a:stCxn id="15" idx="2"/>
              <a:endCxn id="37" idx="0"/>
            </p:cNvCxnSpPr>
            <p:nvPr/>
          </p:nvCxnSpPr>
          <p:spPr>
            <a:xfrm flipH="1">
              <a:off x="2493223" y="3631304"/>
              <a:ext cx="224127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>
              <a:stCxn id="16" idx="2"/>
              <a:endCxn id="23" idx="0"/>
            </p:cNvCxnSpPr>
            <p:nvPr/>
          </p:nvCxnSpPr>
          <p:spPr>
            <a:xfrm flipH="1">
              <a:off x="4297862" y="3631304"/>
              <a:ext cx="692821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8" idx="2"/>
              <a:endCxn id="32" idx="0"/>
            </p:cNvCxnSpPr>
            <p:nvPr/>
          </p:nvCxnSpPr>
          <p:spPr>
            <a:xfrm>
              <a:off x="5766205" y="3631304"/>
              <a:ext cx="33629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19" idx="2"/>
              <a:endCxn id="47" idx="0"/>
            </p:cNvCxnSpPr>
            <p:nvPr/>
          </p:nvCxnSpPr>
          <p:spPr>
            <a:xfrm>
              <a:off x="6438803" y="3631304"/>
              <a:ext cx="1468335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22" idx="2"/>
              <a:endCxn id="42" idx="0"/>
            </p:cNvCxnSpPr>
            <p:nvPr/>
          </p:nvCxnSpPr>
          <p:spPr>
            <a:xfrm>
              <a:off x="7470509" y="3631304"/>
              <a:ext cx="2241272" cy="75954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9" name="Group 88"/>
          <p:cNvGrpSpPr/>
          <p:nvPr/>
        </p:nvGrpSpPr>
        <p:grpSpPr>
          <a:xfrm>
            <a:off x="6598038" y="2385567"/>
            <a:ext cx="2106539" cy="1001107"/>
            <a:chOff x="4637377" y="66868"/>
            <a:chExt cx="2808720" cy="1334462"/>
          </a:xfrm>
        </p:grpSpPr>
        <p:sp>
          <p:nvSpPr>
            <p:cNvPr id="90" name="Rectangle 89"/>
            <p:cNvSpPr/>
            <p:nvPr/>
          </p:nvSpPr>
          <p:spPr>
            <a:xfrm>
              <a:off x="5451720" y="610856"/>
              <a:ext cx="394993" cy="39499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5441764" y="66868"/>
              <a:ext cx="904224" cy="44542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4637377" y="104098"/>
              <a:ext cx="859041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4736038" y="622867"/>
              <a:ext cx="760379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Block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7270544" y="103059"/>
              <a:ext cx="175553" cy="373046"/>
            </a:xfrm>
            <a:prstGeom prst="rect">
              <a:avLst/>
            </a:prstGeom>
            <a:noFill/>
            <a:ln w="22225">
              <a:solidFill>
                <a:schemeClr val="tx1">
                  <a:lumMod val="50000"/>
                  <a:lumOff val="50000"/>
                </a:schemeClr>
              </a:solidFill>
              <a:prstDash val="lgDash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602887" y="104098"/>
              <a:ext cx="72541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Warp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70544" y="632800"/>
              <a:ext cx="50435" cy="351103"/>
            </a:xfrm>
            <a:prstGeom prst="rect">
              <a:avLst/>
            </a:prstGeom>
            <a:solidFill>
              <a:schemeClr val="tx1"/>
            </a:solidFill>
            <a:ln w="1270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6437370" y="622867"/>
              <a:ext cx="890928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Thread</a:t>
              </a:r>
            </a:p>
          </p:txBody>
        </p:sp>
        <p:cxnSp>
          <p:nvCxnSpPr>
            <p:cNvPr id="102" name="Straight Arrow Connector 101"/>
            <p:cNvCxnSpPr/>
            <p:nvPr/>
          </p:nvCxnSpPr>
          <p:spPr>
            <a:xfrm>
              <a:off x="6474695" y="1202705"/>
              <a:ext cx="601407" cy="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ctangle 102"/>
            <p:cNvSpPr/>
            <p:nvPr/>
          </p:nvSpPr>
          <p:spPr>
            <a:xfrm>
              <a:off x="4985270" y="1001325"/>
              <a:ext cx="1584794" cy="400005"/>
            </a:xfrm>
            <a:prstGeom prst="rect">
              <a:avLst/>
            </a:prstGeom>
            <a:ln w="12700">
              <a:noFill/>
            </a:ln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rPr>
                <a:t>Kernel Launch</a:t>
              </a:r>
            </a:p>
          </p:txBody>
        </p:sp>
      </p:grpSp>
      <p:sp>
        <p:nvSpPr>
          <p:cNvPr id="61" name="Marcador de número de diapositiva 60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2FA63A7C-F10E-3F44-9B78-7B87273F94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18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21 - CUDA dynamic parallelism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70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9 January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Dynamic Parallelism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189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TextBox 878"/>
          <p:cNvSpPr txBox="1"/>
          <p:nvPr/>
        </p:nvSpPr>
        <p:spPr>
          <a:xfrm>
            <a:off x="813779" y="5356216"/>
            <a:ext cx="7516443" cy="377040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Easier to write programs with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dynamically discovered parallelism </a:t>
            </a:r>
          </a:p>
        </p:txBody>
      </p:sp>
      <p:sp>
        <p:nvSpPr>
          <p:cNvPr id="271" name="Freeform 270"/>
          <p:cNvSpPr/>
          <p:nvPr/>
        </p:nvSpPr>
        <p:spPr>
          <a:xfrm flipH="1">
            <a:off x="1323406" y="1500182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sp>
        <p:nvSpPr>
          <p:cNvPr id="272" name="TextBox 271"/>
          <p:cNvSpPr txBox="1"/>
          <p:nvPr/>
        </p:nvSpPr>
        <p:spPr>
          <a:xfrm>
            <a:off x="990724" y="1124582"/>
            <a:ext cx="730034" cy="404099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6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Host</a:t>
            </a:r>
          </a:p>
        </p:txBody>
      </p:sp>
      <p:sp>
        <p:nvSpPr>
          <p:cNvPr id="273" name="TextBox 272"/>
          <p:cNvSpPr txBox="1"/>
          <p:nvPr/>
        </p:nvSpPr>
        <p:spPr>
          <a:xfrm>
            <a:off x="3019609" y="1124582"/>
            <a:ext cx="957661" cy="404099"/>
          </a:xfrm>
          <a:prstGeom prst="rect">
            <a:avLst/>
          </a:prstGeom>
          <a:noFill/>
        </p:spPr>
        <p:txBody>
          <a:bodyPr wrap="none" lIns="68593" tIns="34297" rIns="68593" bIns="34297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76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rPr>
              <a:t>Device</a:t>
            </a:r>
          </a:p>
        </p:txBody>
      </p:sp>
      <p:grpSp>
        <p:nvGrpSpPr>
          <p:cNvPr id="274" name="Group 273"/>
          <p:cNvGrpSpPr/>
          <p:nvPr/>
        </p:nvGrpSpPr>
        <p:grpSpPr>
          <a:xfrm>
            <a:off x="3106199" y="1936087"/>
            <a:ext cx="1965012" cy="520586"/>
            <a:chOff x="5097958" y="1438966"/>
            <a:chExt cx="2620016" cy="693933"/>
          </a:xfrm>
        </p:grpSpPr>
        <p:sp>
          <p:nvSpPr>
            <p:cNvPr id="275" name="Rectangle 274"/>
            <p:cNvSpPr/>
            <p:nvPr/>
          </p:nvSpPr>
          <p:spPr>
            <a:xfrm>
              <a:off x="5097958" y="1438966"/>
              <a:ext cx="2620016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276" name="Group 275"/>
            <p:cNvGrpSpPr/>
            <p:nvPr/>
          </p:nvGrpSpPr>
          <p:grpSpPr>
            <a:xfrm>
              <a:off x="5158129" y="1487168"/>
              <a:ext cx="2499675" cy="597528"/>
              <a:chOff x="5152330" y="1487169"/>
              <a:chExt cx="2499675" cy="597528"/>
            </a:xfrm>
          </p:grpSpPr>
          <p:grpSp>
            <p:nvGrpSpPr>
              <p:cNvPr id="277" name="Group 276"/>
              <p:cNvGrpSpPr/>
              <p:nvPr/>
            </p:nvGrpSpPr>
            <p:grpSpPr>
              <a:xfrm>
                <a:off x="5152330" y="1487169"/>
                <a:ext cx="597530" cy="597528"/>
                <a:chOff x="4466259" y="1638649"/>
                <a:chExt cx="1060855" cy="1060852"/>
              </a:xfrm>
            </p:grpSpPr>
            <p:sp>
              <p:nvSpPr>
                <p:cNvPr id="302" name="Rectangle 301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Rectangle 302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4" name="Rectangle 303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5" name="Rectangle 304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6" name="Rectangle 305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7" name="Rectangle 306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Rectangle 307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78" name="Group 277"/>
              <p:cNvGrpSpPr/>
              <p:nvPr/>
            </p:nvGrpSpPr>
            <p:grpSpPr>
              <a:xfrm>
                <a:off x="5786379" y="1487169"/>
                <a:ext cx="597530" cy="597528"/>
                <a:chOff x="5583271" y="1638649"/>
                <a:chExt cx="1060855" cy="1060852"/>
              </a:xfrm>
            </p:grpSpPr>
            <p:sp>
              <p:nvSpPr>
                <p:cNvPr id="295" name="Rectangle 294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6" name="Rectangle 295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7" name="Rectangle 296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8" name="Rectangle 297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9" name="Rectangle 298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0" name="Rectangle 299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301" name="Rectangle 300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79" name="Group 278"/>
              <p:cNvGrpSpPr/>
              <p:nvPr/>
            </p:nvGrpSpPr>
            <p:grpSpPr>
              <a:xfrm>
                <a:off x="6420427" y="1487169"/>
                <a:ext cx="597530" cy="597528"/>
                <a:chOff x="4466259" y="1638649"/>
                <a:chExt cx="1060855" cy="1060852"/>
              </a:xfrm>
            </p:grpSpPr>
            <p:sp>
              <p:nvSpPr>
                <p:cNvPr id="288" name="Rectangle 287"/>
                <p:cNvSpPr/>
                <p:nvPr/>
              </p:nvSpPr>
              <p:spPr>
                <a:xfrm>
                  <a:off x="4466259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9" name="Rectangle 288"/>
                <p:cNvSpPr/>
                <p:nvPr/>
              </p:nvSpPr>
              <p:spPr>
                <a:xfrm>
                  <a:off x="4617793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0" name="Rectangle 289"/>
                <p:cNvSpPr/>
                <p:nvPr/>
              </p:nvSpPr>
              <p:spPr>
                <a:xfrm>
                  <a:off x="4785698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1" name="Rectangle 290"/>
                <p:cNvSpPr/>
                <p:nvPr/>
              </p:nvSpPr>
              <p:spPr>
                <a:xfrm>
                  <a:off x="512607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2" name="Rectangle 291"/>
                <p:cNvSpPr/>
                <p:nvPr/>
              </p:nvSpPr>
              <p:spPr>
                <a:xfrm>
                  <a:off x="529398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Rectangle 292"/>
                <p:cNvSpPr/>
                <p:nvPr/>
              </p:nvSpPr>
              <p:spPr>
                <a:xfrm>
                  <a:off x="4518545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94" name="Rectangle 293"/>
                <p:cNvSpPr/>
                <p:nvPr/>
              </p:nvSpPr>
              <p:spPr>
                <a:xfrm>
                  <a:off x="502682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0" name="Group 279"/>
              <p:cNvGrpSpPr/>
              <p:nvPr/>
            </p:nvGrpSpPr>
            <p:grpSpPr>
              <a:xfrm>
                <a:off x="7054475" y="1487169"/>
                <a:ext cx="597530" cy="597528"/>
                <a:chOff x="5583271" y="1638649"/>
                <a:chExt cx="1060855" cy="1060852"/>
              </a:xfrm>
            </p:grpSpPr>
            <p:sp>
              <p:nvSpPr>
                <p:cNvPr id="281" name="Rectangle 280"/>
                <p:cNvSpPr/>
                <p:nvPr/>
              </p:nvSpPr>
              <p:spPr>
                <a:xfrm>
                  <a:off x="5583271" y="1638649"/>
                  <a:ext cx="1060855" cy="1060852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2" name="Rectangle 281"/>
                <p:cNvSpPr/>
                <p:nvPr/>
              </p:nvSpPr>
              <p:spPr>
                <a:xfrm>
                  <a:off x="5734805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3" name="Rectangle 282"/>
                <p:cNvSpPr/>
                <p:nvPr/>
              </p:nvSpPr>
              <p:spPr>
                <a:xfrm>
                  <a:off x="5902710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4" name="Rectangle 283"/>
                <p:cNvSpPr/>
                <p:nvPr/>
              </p:nvSpPr>
              <p:spPr>
                <a:xfrm>
                  <a:off x="6243087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5" name="Rectangle 284"/>
                <p:cNvSpPr/>
                <p:nvPr/>
              </p:nvSpPr>
              <p:spPr>
                <a:xfrm>
                  <a:off x="6410992" y="1761055"/>
                  <a:ext cx="81604" cy="816040"/>
                </a:xfrm>
                <a:prstGeom prst="rect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6" name="Rectangle 285"/>
                <p:cNvSpPr/>
                <p:nvPr/>
              </p:nvSpPr>
              <p:spPr>
                <a:xfrm>
                  <a:off x="5635557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  <p:sp>
              <p:nvSpPr>
                <p:cNvPr id="287" name="Rectangle 286"/>
                <p:cNvSpPr/>
                <p:nvPr/>
              </p:nvSpPr>
              <p:spPr>
                <a:xfrm>
                  <a:off x="6143839" y="1693072"/>
                  <a:ext cx="448004" cy="952009"/>
                </a:xfrm>
                <a:prstGeom prst="rect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  <a:prstDash val="lgDash"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aramond"/>
                    <a:ea typeface="+mn-ea"/>
                    <a:cs typeface="+mn-cs"/>
                  </a:endParaRPr>
                </a:p>
              </p:txBody>
            </p:sp>
          </p:grpSp>
        </p:grpSp>
      </p:grpSp>
      <p:cxnSp>
        <p:nvCxnSpPr>
          <p:cNvPr id="309" name="Straight Arrow Connector 308"/>
          <p:cNvCxnSpPr/>
          <p:nvPr/>
        </p:nvCxnSpPr>
        <p:spPr>
          <a:xfrm>
            <a:off x="1384023" y="1839333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Straight Arrow Connector 313"/>
          <p:cNvCxnSpPr/>
          <p:nvPr/>
        </p:nvCxnSpPr>
        <p:spPr>
          <a:xfrm flipH="1">
            <a:off x="1384023" y="4612292"/>
            <a:ext cx="1687363" cy="96753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" name="Freeform 316"/>
          <p:cNvSpPr/>
          <p:nvPr/>
        </p:nvSpPr>
        <p:spPr>
          <a:xfrm flipH="1">
            <a:off x="1323406" y="4733091"/>
            <a:ext cx="63563" cy="339151"/>
          </a:xfrm>
          <a:custGeom>
            <a:avLst/>
            <a:gdLst>
              <a:gd name="connsiteX0" fmla="*/ 201705 w 457200"/>
              <a:gd name="connsiteY0" fmla="*/ 0 h 1600200"/>
              <a:gd name="connsiteX1" fmla="*/ 309282 w 457200"/>
              <a:gd name="connsiteY1" fmla="*/ 53788 h 1600200"/>
              <a:gd name="connsiteX2" fmla="*/ 376517 w 457200"/>
              <a:gd name="connsiteY2" fmla="*/ 121023 h 1600200"/>
              <a:gd name="connsiteX3" fmla="*/ 430305 w 457200"/>
              <a:gd name="connsiteY3" fmla="*/ 201706 h 1600200"/>
              <a:gd name="connsiteX4" fmla="*/ 457200 w 457200"/>
              <a:gd name="connsiteY4" fmla="*/ 295835 h 1600200"/>
              <a:gd name="connsiteX5" fmla="*/ 443752 w 457200"/>
              <a:gd name="connsiteY5" fmla="*/ 470647 h 1600200"/>
              <a:gd name="connsiteX6" fmla="*/ 430305 w 457200"/>
              <a:gd name="connsiteY6" fmla="*/ 510988 h 1600200"/>
              <a:gd name="connsiteX7" fmla="*/ 336176 w 457200"/>
              <a:gd name="connsiteY7" fmla="*/ 591670 h 1600200"/>
              <a:gd name="connsiteX8" fmla="*/ 309282 w 457200"/>
              <a:gd name="connsiteY8" fmla="*/ 618565 h 1600200"/>
              <a:gd name="connsiteX9" fmla="*/ 228600 w 457200"/>
              <a:gd name="connsiteY9" fmla="*/ 645459 h 1600200"/>
              <a:gd name="connsiteX10" fmla="*/ 188258 w 457200"/>
              <a:gd name="connsiteY10" fmla="*/ 672353 h 1600200"/>
              <a:gd name="connsiteX11" fmla="*/ 107576 w 457200"/>
              <a:gd name="connsiteY11" fmla="*/ 739588 h 1600200"/>
              <a:gd name="connsiteX12" fmla="*/ 53788 w 457200"/>
              <a:gd name="connsiteY12" fmla="*/ 820270 h 1600200"/>
              <a:gd name="connsiteX13" fmla="*/ 26894 w 457200"/>
              <a:gd name="connsiteY13" fmla="*/ 900953 h 1600200"/>
              <a:gd name="connsiteX14" fmla="*/ 13447 w 457200"/>
              <a:gd name="connsiteY14" fmla="*/ 941294 h 1600200"/>
              <a:gd name="connsiteX15" fmla="*/ 0 w 457200"/>
              <a:gd name="connsiteY15" fmla="*/ 981635 h 1600200"/>
              <a:gd name="connsiteX16" fmla="*/ 13447 w 457200"/>
              <a:gd name="connsiteY16" fmla="*/ 1169894 h 1600200"/>
              <a:gd name="connsiteX17" fmla="*/ 40341 w 457200"/>
              <a:gd name="connsiteY17" fmla="*/ 1210235 h 1600200"/>
              <a:gd name="connsiteX18" fmla="*/ 121023 w 457200"/>
              <a:gd name="connsiteY18" fmla="*/ 1264023 h 1600200"/>
              <a:gd name="connsiteX19" fmla="*/ 161364 w 457200"/>
              <a:gd name="connsiteY19" fmla="*/ 1290917 h 1600200"/>
              <a:gd name="connsiteX20" fmla="*/ 188258 w 457200"/>
              <a:gd name="connsiteY20" fmla="*/ 1317812 h 1600200"/>
              <a:gd name="connsiteX21" fmla="*/ 228600 w 457200"/>
              <a:gd name="connsiteY21" fmla="*/ 1331259 h 1600200"/>
              <a:gd name="connsiteX22" fmla="*/ 282388 w 457200"/>
              <a:gd name="connsiteY22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57200" h="1600200">
                <a:moveTo>
                  <a:pt x="201705" y="0"/>
                </a:moveTo>
                <a:cubicBezTo>
                  <a:pt x="233807" y="12841"/>
                  <a:pt x="282426" y="26932"/>
                  <a:pt x="309282" y="53788"/>
                </a:cubicBezTo>
                <a:cubicBezTo>
                  <a:pt x="398929" y="143435"/>
                  <a:pt x="268941" y="49306"/>
                  <a:pt x="376517" y="121023"/>
                </a:cubicBezTo>
                <a:cubicBezTo>
                  <a:pt x="394446" y="147917"/>
                  <a:pt x="422466" y="170348"/>
                  <a:pt x="430305" y="201706"/>
                </a:cubicBezTo>
                <a:cubicBezTo>
                  <a:pt x="447190" y="269245"/>
                  <a:pt x="437907" y="237961"/>
                  <a:pt x="457200" y="295835"/>
                </a:cubicBezTo>
                <a:cubicBezTo>
                  <a:pt x="452717" y="354106"/>
                  <a:pt x="451001" y="412655"/>
                  <a:pt x="443752" y="470647"/>
                </a:cubicBezTo>
                <a:cubicBezTo>
                  <a:pt x="441994" y="484712"/>
                  <a:pt x="438168" y="499194"/>
                  <a:pt x="430305" y="510988"/>
                </a:cubicBezTo>
                <a:cubicBezTo>
                  <a:pt x="408939" y="543037"/>
                  <a:pt x="364139" y="568367"/>
                  <a:pt x="336176" y="591670"/>
                </a:cubicBezTo>
                <a:cubicBezTo>
                  <a:pt x="326436" y="599786"/>
                  <a:pt x="320622" y="612895"/>
                  <a:pt x="309282" y="618565"/>
                </a:cubicBezTo>
                <a:cubicBezTo>
                  <a:pt x="283926" y="631243"/>
                  <a:pt x="252188" y="629734"/>
                  <a:pt x="228600" y="645459"/>
                </a:cubicBezTo>
                <a:cubicBezTo>
                  <a:pt x="215153" y="654424"/>
                  <a:pt x="200674" y="662007"/>
                  <a:pt x="188258" y="672353"/>
                </a:cubicBezTo>
                <a:cubicBezTo>
                  <a:pt x="84714" y="758639"/>
                  <a:pt x="207740" y="672812"/>
                  <a:pt x="107576" y="739588"/>
                </a:cubicBezTo>
                <a:cubicBezTo>
                  <a:pt x="63089" y="873050"/>
                  <a:pt x="137729" y="669175"/>
                  <a:pt x="53788" y="820270"/>
                </a:cubicBezTo>
                <a:cubicBezTo>
                  <a:pt x="40021" y="845052"/>
                  <a:pt x="35859" y="874059"/>
                  <a:pt x="26894" y="900953"/>
                </a:cubicBezTo>
                <a:lnTo>
                  <a:pt x="13447" y="941294"/>
                </a:lnTo>
                <a:lnTo>
                  <a:pt x="0" y="981635"/>
                </a:lnTo>
                <a:cubicBezTo>
                  <a:pt x="4482" y="1044388"/>
                  <a:pt x="2514" y="1107938"/>
                  <a:pt x="13447" y="1169894"/>
                </a:cubicBezTo>
                <a:cubicBezTo>
                  <a:pt x="16256" y="1185809"/>
                  <a:pt x="28178" y="1199593"/>
                  <a:pt x="40341" y="1210235"/>
                </a:cubicBezTo>
                <a:cubicBezTo>
                  <a:pt x="64666" y="1231520"/>
                  <a:pt x="94129" y="1246094"/>
                  <a:pt x="121023" y="1264023"/>
                </a:cubicBezTo>
                <a:cubicBezTo>
                  <a:pt x="134470" y="1272988"/>
                  <a:pt x="149936" y="1279489"/>
                  <a:pt x="161364" y="1290917"/>
                </a:cubicBezTo>
                <a:cubicBezTo>
                  <a:pt x="170329" y="1299882"/>
                  <a:pt x="177387" y="1311289"/>
                  <a:pt x="188258" y="1317812"/>
                </a:cubicBezTo>
                <a:cubicBezTo>
                  <a:pt x="200413" y="1325105"/>
                  <a:pt x="215153" y="1326777"/>
                  <a:pt x="228600" y="1331259"/>
                </a:cubicBezTo>
                <a:cubicBezTo>
                  <a:pt x="317197" y="1464155"/>
                  <a:pt x="282388" y="1379618"/>
                  <a:pt x="282388" y="1600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93" tIns="34297" rIns="68593" bIns="3429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/>
              <a:ea typeface="+mn-ea"/>
              <a:cs typeface="+mn-cs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106200" y="3014624"/>
            <a:ext cx="5937148" cy="520586"/>
            <a:chOff x="4141599" y="2876641"/>
            <a:chExt cx="7916198" cy="693933"/>
          </a:xfrm>
        </p:grpSpPr>
        <p:sp>
          <p:nvSpPr>
            <p:cNvPr id="320" name="Rectangle 319"/>
            <p:cNvSpPr/>
            <p:nvPr/>
          </p:nvSpPr>
          <p:spPr>
            <a:xfrm>
              <a:off x="4141599" y="2876641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322" name="Group 321"/>
            <p:cNvGrpSpPr/>
            <p:nvPr/>
          </p:nvGrpSpPr>
          <p:grpSpPr>
            <a:xfrm>
              <a:off x="4202059" y="2924182"/>
              <a:ext cx="597530" cy="597527"/>
              <a:chOff x="4466259" y="1638649"/>
              <a:chExt cx="1060855" cy="1060852"/>
            </a:xfrm>
          </p:grpSpPr>
          <p:sp>
            <p:nvSpPr>
              <p:cNvPr id="403" name="Rectangle 402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4" name="Rectangle 403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5" name="Rectangle 404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6" name="Rectangle 405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7" name="Rectangle 406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8" name="Rectangle 407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9" name="Rectangle 408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3" name="Group 322"/>
            <p:cNvGrpSpPr/>
            <p:nvPr/>
          </p:nvGrpSpPr>
          <p:grpSpPr>
            <a:xfrm>
              <a:off x="4836107" y="2924182"/>
              <a:ext cx="597530" cy="597527"/>
              <a:chOff x="5583271" y="1638649"/>
              <a:chExt cx="1060855" cy="1060852"/>
            </a:xfrm>
          </p:grpSpPr>
          <p:sp>
            <p:nvSpPr>
              <p:cNvPr id="396" name="Rectangle 395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7" name="Rectangle 396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8" name="Rectangle 397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9" name="Rectangle 398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0" name="Rectangle 399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1" name="Rectangle 400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402" name="Rectangle 401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4" name="Group 323"/>
            <p:cNvGrpSpPr/>
            <p:nvPr/>
          </p:nvGrpSpPr>
          <p:grpSpPr>
            <a:xfrm>
              <a:off x="5639486" y="2924182"/>
              <a:ext cx="597530" cy="597527"/>
              <a:chOff x="4466259" y="1638649"/>
              <a:chExt cx="1060855" cy="1060852"/>
            </a:xfrm>
          </p:grpSpPr>
          <p:sp>
            <p:nvSpPr>
              <p:cNvPr id="389" name="Rectangle 388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0" name="Rectangle 389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1" name="Rectangle 390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2" name="Rectangle 391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3" name="Rectangle 392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4" name="Rectangle 393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95" name="Rectangle 394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6442864" y="2924182"/>
              <a:ext cx="597530" cy="597527"/>
              <a:chOff x="5583271" y="1638649"/>
              <a:chExt cx="1060855" cy="1060852"/>
            </a:xfrm>
          </p:grpSpPr>
          <p:sp>
            <p:nvSpPr>
              <p:cNvPr id="382" name="Rectangle 381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3" name="Rectangle 382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4" name="Rectangle 383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5" name="Rectangle 384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6" name="Rectangle 385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7" name="Rectangle 386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8" name="Rectangle 387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6" name="Group 325"/>
            <p:cNvGrpSpPr/>
            <p:nvPr/>
          </p:nvGrpSpPr>
          <p:grpSpPr>
            <a:xfrm>
              <a:off x="7246242" y="2924182"/>
              <a:ext cx="597530" cy="597527"/>
              <a:chOff x="4466259" y="1638649"/>
              <a:chExt cx="1060855" cy="1060852"/>
            </a:xfrm>
          </p:grpSpPr>
          <p:sp>
            <p:nvSpPr>
              <p:cNvPr id="375" name="Rectangle 374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6" name="Rectangle 375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7" name="Rectangle 376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8" name="Rectangle 377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9" name="Rectangle 378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0" name="Rectangle 379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81" name="Rectangle 380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7" name="Group 326"/>
            <p:cNvGrpSpPr/>
            <p:nvPr/>
          </p:nvGrpSpPr>
          <p:grpSpPr>
            <a:xfrm>
              <a:off x="7880291" y="2924182"/>
              <a:ext cx="597530" cy="597527"/>
              <a:chOff x="5583271" y="1638649"/>
              <a:chExt cx="1060855" cy="1060852"/>
            </a:xfrm>
          </p:grpSpPr>
          <p:sp>
            <p:nvSpPr>
              <p:cNvPr id="368" name="Rectangle 367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9" name="Rectangle 368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0" name="Rectangle 369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1" name="Rectangle 370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2" name="Rectangle 371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3" name="Rectangle 372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74" name="Rectangle 373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8" name="Group 327"/>
            <p:cNvGrpSpPr/>
            <p:nvPr/>
          </p:nvGrpSpPr>
          <p:grpSpPr>
            <a:xfrm>
              <a:off x="8700605" y="2924182"/>
              <a:ext cx="597530" cy="597527"/>
              <a:chOff x="5583271" y="1638649"/>
              <a:chExt cx="1060855" cy="1060852"/>
            </a:xfrm>
          </p:grpSpPr>
          <p:sp>
            <p:nvSpPr>
              <p:cNvPr id="361" name="Rectangle 360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2" name="Rectangle 361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3" name="Rectangle 362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4" name="Rectangle 363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5" name="Rectangle 364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6" name="Rectangle 365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7" name="Rectangle 366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29" name="Group 328"/>
            <p:cNvGrpSpPr/>
            <p:nvPr/>
          </p:nvGrpSpPr>
          <p:grpSpPr>
            <a:xfrm>
              <a:off x="9334885" y="2923476"/>
              <a:ext cx="597530" cy="597527"/>
              <a:chOff x="5583271" y="1638649"/>
              <a:chExt cx="1060855" cy="1060852"/>
            </a:xfrm>
          </p:grpSpPr>
          <p:sp>
            <p:nvSpPr>
              <p:cNvPr id="354" name="Rectangle 353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5" name="Rectangle 354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6" name="Rectangle 355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7" name="Rectangle 356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8" name="Rectangle 357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9" name="Rectangle 358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60" name="Rectangle 359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30" name="Group 329"/>
            <p:cNvGrpSpPr/>
            <p:nvPr/>
          </p:nvGrpSpPr>
          <p:grpSpPr>
            <a:xfrm>
              <a:off x="10138263" y="2923476"/>
              <a:ext cx="597530" cy="597527"/>
              <a:chOff x="4466259" y="1638649"/>
              <a:chExt cx="1060855" cy="1060852"/>
            </a:xfrm>
          </p:grpSpPr>
          <p:sp>
            <p:nvSpPr>
              <p:cNvPr id="347" name="Rectangle 346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8" name="Rectangle 347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9" name="Rectangle 348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1" name="Rectangle 350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53" name="Rectangle 352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31" name="Group 330"/>
            <p:cNvGrpSpPr/>
            <p:nvPr/>
          </p:nvGrpSpPr>
          <p:grpSpPr>
            <a:xfrm>
              <a:off x="10772312" y="2923476"/>
              <a:ext cx="597530" cy="597527"/>
              <a:chOff x="5583271" y="1638649"/>
              <a:chExt cx="1060855" cy="1060852"/>
            </a:xfrm>
          </p:grpSpPr>
          <p:sp>
            <p:nvSpPr>
              <p:cNvPr id="340" name="Rectangle 339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1" name="Rectangle 340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2" name="Rectangle 341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4" name="Rectangle 343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46" name="Rectangle 345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332" name="Group 331"/>
            <p:cNvGrpSpPr/>
            <p:nvPr/>
          </p:nvGrpSpPr>
          <p:grpSpPr>
            <a:xfrm>
              <a:off x="11406362" y="2923476"/>
              <a:ext cx="597530" cy="597527"/>
              <a:chOff x="5583271" y="1638649"/>
              <a:chExt cx="1060855" cy="1060852"/>
            </a:xfrm>
          </p:grpSpPr>
          <p:sp>
            <p:nvSpPr>
              <p:cNvPr id="333" name="Rectangle 332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5" name="Rectangle 334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7" name="Rectangle 336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8" name="Rectangle 337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339" name="Rectangle 338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sp>
          <p:nvSpPr>
            <p:cNvPr id="484" name="Rectangle 483"/>
            <p:cNvSpPr/>
            <p:nvPr/>
          </p:nvSpPr>
          <p:spPr>
            <a:xfrm>
              <a:off x="7184653" y="2876641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5" name="Rectangle 484"/>
            <p:cNvSpPr/>
            <p:nvPr/>
          </p:nvSpPr>
          <p:spPr>
            <a:xfrm>
              <a:off x="5593283" y="2876641"/>
              <a:ext cx="685800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6" name="Rectangle 485"/>
            <p:cNvSpPr/>
            <p:nvPr/>
          </p:nvSpPr>
          <p:spPr>
            <a:xfrm>
              <a:off x="6398043" y="2876641"/>
              <a:ext cx="685800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7" name="Rectangle 486"/>
            <p:cNvSpPr/>
            <p:nvPr/>
          </p:nvSpPr>
          <p:spPr>
            <a:xfrm>
              <a:off x="8647904" y="2876641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488" name="Rectangle 487"/>
            <p:cNvSpPr/>
            <p:nvPr/>
          </p:nvSpPr>
          <p:spPr>
            <a:xfrm>
              <a:off x="10087689" y="2876641"/>
              <a:ext cx="197010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32579" y="2368787"/>
            <a:ext cx="5071979" cy="645836"/>
            <a:chOff x="4310104" y="2015751"/>
            <a:chExt cx="6762639" cy="860890"/>
          </a:xfrm>
        </p:grpSpPr>
        <p:cxnSp>
          <p:nvCxnSpPr>
            <p:cNvPr id="490" name="Straight Arrow Connector 489"/>
            <p:cNvCxnSpPr>
              <a:stCxn id="303" idx="2"/>
              <a:endCxn id="320" idx="0"/>
            </p:cNvCxnSpPr>
            <p:nvPr/>
          </p:nvCxnSpPr>
          <p:spPr>
            <a:xfrm>
              <a:off x="4310104" y="2015751"/>
              <a:ext cx="503579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1" name="Straight Arrow Connector 490"/>
            <p:cNvCxnSpPr>
              <a:stCxn id="304" idx="2"/>
              <a:endCxn id="485" idx="0"/>
            </p:cNvCxnSpPr>
            <p:nvPr/>
          </p:nvCxnSpPr>
          <p:spPr>
            <a:xfrm>
              <a:off x="4404677" y="2015751"/>
              <a:ext cx="1531506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2" name="Straight Arrow Connector 491"/>
            <p:cNvCxnSpPr>
              <a:stCxn id="306" idx="2"/>
              <a:endCxn id="486" idx="0"/>
            </p:cNvCxnSpPr>
            <p:nvPr/>
          </p:nvCxnSpPr>
          <p:spPr>
            <a:xfrm>
              <a:off x="4690969" y="2015751"/>
              <a:ext cx="2049974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3" name="Straight Arrow Connector 492"/>
            <p:cNvCxnSpPr>
              <a:stCxn id="298" idx="2"/>
              <a:endCxn id="484" idx="0"/>
            </p:cNvCxnSpPr>
            <p:nvPr/>
          </p:nvCxnSpPr>
          <p:spPr>
            <a:xfrm>
              <a:off x="5230444" y="2015751"/>
              <a:ext cx="2626293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4" name="Straight Arrow Connector 493"/>
            <p:cNvCxnSpPr>
              <a:stCxn id="282" idx="2"/>
              <a:endCxn id="488" idx="0"/>
            </p:cNvCxnSpPr>
            <p:nvPr/>
          </p:nvCxnSpPr>
          <p:spPr>
            <a:xfrm>
              <a:off x="6212249" y="2015751"/>
              <a:ext cx="4860494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5" name="Straight Arrow Connector 494"/>
            <p:cNvCxnSpPr>
              <a:stCxn id="290" idx="2"/>
              <a:endCxn id="487" idx="0"/>
            </p:cNvCxnSpPr>
            <p:nvPr/>
          </p:nvCxnSpPr>
          <p:spPr>
            <a:xfrm>
              <a:off x="5672774" y="2015751"/>
              <a:ext cx="3647214" cy="86089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3113808" y="4083767"/>
            <a:ext cx="5269566" cy="520586"/>
            <a:chOff x="4151743" y="4301793"/>
            <a:chExt cx="7026088" cy="693933"/>
          </a:xfrm>
        </p:grpSpPr>
        <p:sp>
          <p:nvSpPr>
            <p:cNvPr id="590" name="Rectangle 589"/>
            <p:cNvSpPr/>
            <p:nvPr/>
          </p:nvSpPr>
          <p:spPr>
            <a:xfrm>
              <a:off x="4997983" y="4301793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591" name="Group 590"/>
            <p:cNvGrpSpPr/>
            <p:nvPr/>
          </p:nvGrpSpPr>
          <p:grpSpPr>
            <a:xfrm>
              <a:off x="5058443" y="4349334"/>
              <a:ext cx="597530" cy="597527"/>
              <a:chOff x="4466259" y="1638649"/>
              <a:chExt cx="1060855" cy="1060852"/>
            </a:xfrm>
          </p:grpSpPr>
          <p:sp>
            <p:nvSpPr>
              <p:cNvPr id="592" name="Rectangle 591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3" name="Rectangle 592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4" name="Rectangle 593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5" name="Rectangle 594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6" name="Rectangle 595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7" name="Rectangle 596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598" name="Rectangle 597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599" name="Group 598"/>
            <p:cNvGrpSpPr/>
            <p:nvPr/>
          </p:nvGrpSpPr>
          <p:grpSpPr>
            <a:xfrm>
              <a:off x="5692491" y="4349334"/>
              <a:ext cx="597530" cy="597527"/>
              <a:chOff x="5583271" y="1638649"/>
              <a:chExt cx="1060855" cy="1060852"/>
            </a:xfrm>
          </p:grpSpPr>
          <p:sp>
            <p:nvSpPr>
              <p:cNvPr id="600" name="Rectangle 599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1" name="Rectangle 600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2" name="Rectangle 601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3" name="Rectangle 602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4" name="Rectangle 603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5" name="Rectangle 604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06" name="Rectangle 605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51" name="Group 650"/>
            <p:cNvGrpSpPr/>
            <p:nvPr/>
          </p:nvGrpSpPr>
          <p:grpSpPr>
            <a:xfrm>
              <a:off x="6599532" y="4349334"/>
              <a:ext cx="597530" cy="597527"/>
              <a:chOff x="5583271" y="1638649"/>
              <a:chExt cx="1060855" cy="1060852"/>
            </a:xfrm>
          </p:grpSpPr>
          <p:sp>
            <p:nvSpPr>
              <p:cNvPr id="652" name="Rectangle 651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3" name="Rectangle 652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4" name="Rectangle 653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5" name="Rectangle 654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6" name="Rectangle 655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7" name="Rectangle 656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58" name="Rectangle 657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59" name="Group 658"/>
            <p:cNvGrpSpPr/>
            <p:nvPr/>
          </p:nvGrpSpPr>
          <p:grpSpPr>
            <a:xfrm>
              <a:off x="7482420" y="4349334"/>
              <a:ext cx="597530" cy="597527"/>
              <a:chOff x="4466259" y="1638649"/>
              <a:chExt cx="1060855" cy="1060852"/>
            </a:xfrm>
          </p:grpSpPr>
          <p:sp>
            <p:nvSpPr>
              <p:cNvPr id="660" name="Rectangle 659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1" name="Rectangle 660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2" name="Rectangle 661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3" name="Rectangle 662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4" name="Rectangle 663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5" name="Rectangle 664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6" name="Rectangle 665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67" name="Group 666"/>
            <p:cNvGrpSpPr/>
            <p:nvPr/>
          </p:nvGrpSpPr>
          <p:grpSpPr>
            <a:xfrm>
              <a:off x="8116469" y="4349334"/>
              <a:ext cx="597530" cy="597527"/>
              <a:chOff x="5583271" y="1638649"/>
              <a:chExt cx="1060855" cy="1060852"/>
            </a:xfrm>
          </p:grpSpPr>
          <p:sp>
            <p:nvSpPr>
              <p:cNvPr id="668" name="Rectangle 667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69" name="Rectangle 668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0" name="Rectangle 669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1" name="Rectangle 670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2" name="Rectangle 671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3" name="Rectangle 672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4" name="Rectangle 673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75" name="Group 674"/>
            <p:cNvGrpSpPr/>
            <p:nvPr/>
          </p:nvGrpSpPr>
          <p:grpSpPr>
            <a:xfrm>
              <a:off x="9016293" y="4349334"/>
              <a:ext cx="597530" cy="597527"/>
              <a:chOff x="5583271" y="1638649"/>
              <a:chExt cx="1060855" cy="1060852"/>
            </a:xfrm>
          </p:grpSpPr>
          <p:sp>
            <p:nvSpPr>
              <p:cNvPr id="676" name="Rectangle 675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7" name="Rectangle 676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8" name="Rectangle 677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79" name="Rectangle 678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0" name="Rectangle 679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1" name="Rectangle 680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2" name="Rectangle 681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83" name="Group 682"/>
            <p:cNvGrpSpPr/>
            <p:nvPr/>
          </p:nvGrpSpPr>
          <p:grpSpPr>
            <a:xfrm>
              <a:off x="9650573" y="4348628"/>
              <a:ext cx="597530" cy="597527"/>
              <a:chOff x="5583271" y="1638649"/>
              <a:chExt cx="1060855" cy="1060852"/>
            </a:xfrm>
          </p:grpSpPr>
          <p:sp>
            <p:nvSpPr>
              <p:cNvPr id="684" name="Rectangle 683"/>
              <p:cNvSpPr/>
              <p:nvPr/>
            </p:nvSpPr>
            <p:spPr>
              <a:xfrm>
                <a:off x="5583271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5" name="Rectangle 684"/>
              <p:cNvSpPr/>
              <p:nvPr/>
            </p:nvSpPr>
            <p:spPr>
              <a:xfrm>
                <a:off x="573480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6" name="Rectangle 685"/>
              <p:cNvSpPr/>
              <p:nvPr/>
            </p:nvSpPr>
            <p:spPr>
              <a:xfrm>
                <a:off x="590271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7" name="Rectangle 686"/>
              <p:cNvSpPr/>
              <p:nvPr/>
            </p:nvSpPr>
            <p:spPr>
              <a:xfrm>
                <a:off x="6243087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8" name="Rectangle 687"/>
              <p:cNvSpPr/>
              <p:nvPr/>
            </p:nvSpPr>
            <p:spPr>
              <a:xfrm>
                <a:off x="6410992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89" name="Rectangle 688"/>
              <p:cNvSpPr/>
              <p:nvPr/>
            </p:nvSpPr>
            <p:spPr>
              <a:xfrm>
                <a:off x="563555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0" name="Rectangle 689"/>
              <p:cNvSpPr/>
              <p:nvPr/>
            </p:nvSpPr>
            <p:spPr>
              <a:xfrm>
                <a:off x="6143839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grpSp>
          <p:nvGrpSpPr>
            <p:cNvPr id="691" name="Group 690"/>
            <p:cNvGrpSpPr/>
            <p:nvPr/>
          </p:nvGrpSpPr>
          <p:grpSpPr>
            <a:xfrm>
              <a:off x="10533461" y="4348628"/>
              <a:ext cx="597530" cy="597527"/>
              <a:chOff x="4466259" y="1638649"/>
              <a:chExt cx="1060855" cy="1060852"/>
            </a:xfrm>
          </p:grpSpPr>
          <p:sp>
            <p:nvSpPr>
              <p:cNvPr id="692" name="Rectangle 691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3" name="Rectangle 692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4" name="Rectangle 693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5" name="Rectangle 694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6" name="Rectangle 695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7" name="Rectangle 696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698" name="Rectangle 697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sp>
          <p:nvSpPr>
            <p:cNvPr id="715" name="Rectangle 714"/>
            <p:cNvSpPr/>
            <p:nvPr/>
          </p:nvSpPr>
          <p:spPr>
            <a:xfrm>
              <a:off x="7420831" y="4301793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17" name="Rectangle 716"/>
            <p:cNvSpPr/>
            <p:nvPr/>
          </p:nvSpPr>
          <p:spPr>
            <a:xfrm>
              <a:off x="6554711" y="4301793"/>
              <a:ext cx="685800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18" name="Rectangle 717"/>
            <p:cNvSpPr/>
            <p:nvPr/>
          </p:nvSpPr>
          <p:spPr>
            <a:xfrm>
              <a:off x="8963592" y="4301793"/>
              <a:ext cx="1344168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sp>
          <p:nvSpPr>
            <p:cNvPr id="719" name="Rectangle 718"/>
            <p:cNvSpPr/>
            <p:nvPr/>
          </p:nvSpPr>
          <p:spPr>
            <a:xfrm>
              <a:off x="10482887" y="4301793"/>
              <a:ext cx="694944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  <p:grpSp>
          <p:nvGrpSpPr>
            <p:cNvPr id="720" name="Group 719"/>
            <p:cNvGrpSpPr/>
            <p:nvPr/>
          </p:nvGrpSpPr>
          <p:grpSpPr>
            <a:xfrm>
              <a:off x="4197946" y="4349334"/>
              <a:ext cx="597530" cy="597527"/>
              <a:chOff x="4466259" y="1638649"/>
              <a:chExt cx="1060855" cy="1060852"/>
            </a:xfrm>
          </p:grpSpPr>
          <p:sp>
            <p:nvSpPr>
              <p:cNvPr id="721" name="Rectangle 720"/>
              <p:cNvSpPr/>
              <p:nvPr/>
            </p:nvSpPr>
            <p:spPr>
              <a:xfrm>
                <a:off x="4466259" y="1638649"/>
                <a:ext cx="1060855" cy="1060852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2" name="Rectangle 721"/>
              <p:cNvSpPr/>
              <p:nvPr/>
            </p:nvSpPr>
            <p:spPr>
              <a:xfrm>
                <a:off x="4617793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3" name="Rectangle 722"/>
              <p:cNvSpPr/>
              <p:nvPr/>
            </p:nvSpPr>
            <p:spPr>
              <a:xfrm>
                <a:off x="4785698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4" name="Rectangle 723"/>
              <p:cNvSpPr/>
              <p:nvPr/>
            </p:nvSpPr>
            <p:spPr>
              <a:xfrm>
                <a:off x="5126075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5" name="Rectangle 724"/>
              <p:cNvSpPr/>
              <p:nvPr/>
            </p:nvSpPr>
            <p:spPr>
              <a:xfrm>
                <a:off x="5293980" y="1761055"/>
                <a:ext cx="81604" cy="816040"/>
              </a:xfrm>
              <a:prstGeom prst="rect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6" name="Rectangle 725"/>
              <p:cNvSpPr/>
              <p:nvPr/>
            </p:nvSpPr>
            <p:spPr>
              <a:xfrm>
                <a:off x="4518545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  <p:sp>
            <p:nvSpPr>
              <p:cNvPr id="727" name="Rectangle 726"/>
              <p:cNvSpPr/>
              <p:nvPr/>
            </p:nvSpPr>
            <p:spPr>
              <a:xfrm>
                <a:off x="5026827" y="1693072"/>
                <a:ext cx="448004" cy="952009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lg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/>
                  <a:ea typeface="+mn-ea"/>
                  <a:cs typeface="+mn-cs"/>
                </a:endParaRPr>
              </a:p>
            </p:txBody>
          </p:sp>
        </p:grpSp>
        <p:sp>
          <p:nvSpPr>
            <p:cNvPr id="728" name="Rectangle 727"/>
            <p:cNvSpPr/>
            <p:nvPr/>
          </p:nvSpPr>
          <p:spPr>
            <a:xfrm>
              <a:off x="4151743" y="4301793"/>
              <a:ext cx="685800" cy="69393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/>
                <a:ea typeface="+mn-ea"/>
                <a:cs typeface="+mn-cs"/>
              </a:endParaRPr>
            </a:p>
          </p:txBody>
        </p:sp>
      </p:grpSp>
      <p:grpSp>
        <p:nvGrpSpPr>
          <p:cNvPr id="729" name="Group 728"/>
          <p:cNvGrpSpPr/>
          <p:nvPr/>
        </p:nvGrpSpPr>
        <p:grpSpPr>
          <a:xfrm>
            <a:off x="3370983" y="3446297"/>
            <a:ext cx="4789502" cy="637468"/>
            <a:chOff x="4564220" y="1788555"/>
            <a:chExt cx="6386003" cy="849736"/>
          </a:xfrm>
        </p:grpSpPr>
        <p:cxnSp>
          <p:nvCxnSpPr>
            <p:cNvPr id="730" name="Straight Arrow Connector 729"/>
            <p:cNvCxnSpPr>
              <a:stCxn id="406" idx="2"/>
              <a:endCxn id="728" idx="0"/>
            </p:cNvCxnSpPr>
            <p:nvPr/>
          </p:nvCxnSpPr>
          <p:spPr>
            <a:xfrm flipH="1">
              <a:off x="4564220" y="1789261"/>
              <a:ext cx="102041" cy="84903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1" name="Straight Arrow Connector 730"/>
            <p:cNvCxnSpPr>
              <a:stCxn id="397" idx="2"/>
              <a:endCxn id="590" idx="0"/>
            </p:cNvCxnSpPr>
            <p:nvPr/>
          </p:nvCxnSpPr>
          <p:spPr>
            <a:xfrm>
              <a:off x="5014018" y="1789261"/>
              <a:ext cx="725626" cy="84903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2" name="Straight Arrow Connector 731"/>
            <p:cNvCxnSpPr>
              <a:stCxn id="391" idx="2"/>
              <a:endCxn id="717" idx="0"/>
            </p:cNvCxnSpPr>
            <p:nvPr/>
          </p:nvCxnSpPr>
          <p:spPr>
            <a:xfrm>
              <a:off x="5911970" y="1789261"/>
              <a:ext cx="1055218" cy="84903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3" name="Straight Arrow Connector 732"/>
            <p:cNvCxnSpPr>
              <a:stCxn id="386" idx="2"/>
              <a:endCxn id="715" idx="0"/>
            </p:cNvCxnSpPr>
            <p:nvPr/>
          </p:nvCxnSpPr>
          <p:spPr>
            <a:xfrm>
              <a:off x="7001640" y="1789261"/>
              <a:ext cx="1160852" cy="849030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4" name="Straight Arrow Connector 733"/>
            <p:cNvCxnSpPr>
              <a:stCxn id="341" idx="2"/>
              <a:endCxn id="719" idx="0"/>
            </p:cNvCxnSpPr>
            <p:nvPr/>
          </p:nvCxnSpPr>
          <p:spPr>
            <a:xfrm flipH="1">
              <a:off x="10899936" y="1788555"/>
              <a:ext cx="50287" cy="84973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5" name="Straight Arrow Connector 734"/>
            <p:cNvCxnSpPr>
              <a:stCxn id="355" idx="2"/>
              <a:endCxn id="718" idx="0"/>
            </p:cNvCxnSpPr>
            <p:nvPr/>
          </p:nvCxnSpPr>
          <p:spPr>
            <a:xfrm>
              <a:off x="9512796" y="1788555"/>
              <a:ext cx="192457" cy="849736"/>
            </a:xfrm>
            <a:prstGeom prst="straightConnector1">
              <a:avLst/>
            </a:prstGeom>
            <a:ln w="1270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735326" y="6504317"/>
            <a:ext cx="2844059" cy="365125"/>
          </a:xfrm>
          <a:prstGeom prst="rect">
            <a:avLst/>
          </a:prstGeom>
        </p:spPr>
        <p:txBody>
          <a:bodyPr vert="horz" lIns="117200" tIns="58600" rIns="117200" bIns="58600" rtlCol="0" anchor="ctr"/>
          <a:lstStyle>
            <a:defPPr>
              <a:defRPr lang="es-ES"/>
            </a:defPPr>
            <a:lvl1pPr marL="0" algn="r" defTabSz="585999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85999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71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57998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3997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29996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15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01995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87994" algn="l" defTabSz="585999" rtl="0" eaLnBrk="1" latinLnBrk="0" hangingPunct="1"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5859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9B3D8F-BA00-2E49-BD66-8B99874540CC}" type="slidenum">
              <a:rPr kumimoji="0" lang="en-US" sz="13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58599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3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4" name="Title 4">
            <a:extLst>
              <a:ext uri="{FF2B5EF4-FFF2-40B4-BE49-F238E27FC236}">
                <a16:creationId xmlns:a16="http://schemas.microsoft.com/office/drawing/2014/main" id="{5602B261-4012-0744-B1A0-A796ABC2D86D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Kernel Launch with Dynamic Parallelism</a:t>
            </a:r>
          </a:p>
        </p:txBody>
      </p:sp>
      <p:sp>
        <p:nvSpPr>
          <p:cNvPr id="235" name="Slide Number Placeholder 3">
            <a:extLst>
              <a:ext uri="{FF2B5EF4-FFF2-40B4-BE49-F238E27FC236}">
                <a16:creationId xmlns:a16="http://schemas.microsoft.com/office/drawing/2014/main" id="{D7DE821A-3C70-304E-A471-B60BBE1432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91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" grpId="0" animBg="1"/>
      <p:bldP spid="3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E4A26E-BF82-2845-A388-8EFE5B319B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is the </a:t>
            </a:r>
            <a:r>
              <a:rPr lang="en-US" sz="20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parent kernel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Y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and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</a:p>
          <a:p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X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Y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and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are </a:t>
            </a: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child kernels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sz="2000" dirty="0">
                <a:latin typeface="Courier" pitchFamily="2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</a:p>
        </p:txBody>
      </p:sp>
      <p:sp>
        <p:nvSpPr>
          <p:cNvPr id="135" name="Rounded Rectangle 26"/>
          <p:cNvSpPr/>
          <p:nvPr/>
        </p:nvSpPr>
        <p:spPr>
          <a:xfrm>
            <a:off x="5092700" y="2753320"/>
            <a:ext cx="2921000" cy="3556000"/>
          </a:xfrm>
          <a:prstGeom prst="roundRect">
            <a:avLst/>
          </a:prstGeom>
          <a:solidFill>
            <a:schemeClr val="bg2">
              <a:lumMod val="75000"/>
              <a:alpha val="1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GPU</a:t>
            </a:r>
          </a:p>
        </p:txBody>
      </p:sp>
      <p:sp>
        <p:nvSpPr>
          <p:cNvPr id="136" name="Oval 27"/>
          <p:cNvSpPr/>
          <p:nvPr/>
        </p:nvSpPr>
        <p:spPr>
          <a:xfrm>
            <a:off x="5943336" y="3439474"/>
            <a:ext cx="1879864" cy="2667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7" name="TextBox 15"/>
          <p:cNvSpPr txBox="1"/>
          <p:nvPr/>
        </p:nvSpPr>
        <p:spPr>
          <a:xfrm>
            <a:off x="1219204" y="4162927"/>
            <a:ext cx="2959365" cy="214639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00CC00"/>
            </a:solidFill>
          </a:ln>
        </p:spPr>
        <p:txBody>
          <a:bodyPr lIns="151956" tIns="75978" rIns="75978" bIns="37977">
            <a:spAutoFit/>
          </a:bodyPr>
          <a:lstStyle/>
          <a:p>
            <a:pPr>
              <a:defRPr/>
            </a:pP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__global__ void B(</a:t>
            </a:r>
            <a:r>
              <a:rPr lang="en-US" sz="1100" kern="0" dirty="0">
                <a:solidFill>
                  <a:srgbClr val="00B050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float</a:t>
            </a: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*data) </a:t>
            </a:r>
          </a:p>
          <a:p>
            <a:pPr>
              <a:defRPr/>
            </a:pP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{</a:t>
            </a:r>
          </a:p>
          <a:p>
            <a:pPr>
              <a:defRPr/>
            </a:pP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do_stuff(data);</a:t>
            </a:r>
          </a:p>
          <a:p>
            <a:pPr>
              <a:defRPr/>
            </a:pPr>
            <a:endParaRPr lang="en-US" sz="1100" kern="0" dirty="0">
              <a:solidFill>
                <a:schemeClr val="bg1"/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 indent="344488">
              <a:defRPr/>
            </a:pPr>
            <a:r>
              <a:rPr lang="en-US" sz="1100" b="1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X &lt;&lt;&lt; ... &gt;&gt;&gt; (data);</a:t>
            </a:r>
          </a:p>
          <a:p>
            <a:pPr indent="344488">
              <a:defRPr/>
            </a:pPr>
            <a:r>
              <a:rPr lang="en-US" sz="1100" b="1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Y &lt;&lt;&lt; ... &gt;&gt;&gt; (data);</a:t>
            </a:r>
          </a:p>
          <a:p>
            <a:pPr indent="344488">
              <a:defRPr/>
            </a:pPr>
            <a:r>
              <a:rPr lang="en-US" sz="1100" b="1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Z &lt;&lt;&lt; ... &gt;&gt;&gt; (data);</a:t>
            </a:r>
          </a:p>
          <a:p>
            <a:pPr indent="344488">
              <a:defRPr/>
            </a:pPr>
            <a:endParaRPr lang="en-US" sz="1100" b="1" kern="0" dirty="0">
              <a:solidFill>
                <a:schemeClr val="bg1"/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 indent="344488">
              <a:defRPr/>
            </a:pPr>
            <a:r>
              <a:rPr lang="en-US" sz="1100" b="1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</a:t>
            </a:r>
            <a:r>
              <a:rPr lang="en-US" sz="1100" b="1" kern="0" dirty="0" err="1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cudaDeviceSynchronize</a:t>
            </a:r>
            <a:r>
              <a:rPr lang="en-US" sz="1100" b="1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();</a:t>
            </a:r>
          </a:p>
          <a:p>
            <a:pPr indent="344488">
              <a:defRPr/>
            </a:pPr>
            <a:endParaRPr lang="en-US" sz="1100" kern="0" dirty="0">
              <a:solidFill>
                <a:schemeClr val="bg1"/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 indent="344488">
              <a:defRPr/>
            </a:pP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</a:t>
            </a:r>
            <a:r>
              <a:rPr lang="en-US" sz="1100" kern="0" dirty="0" err="1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do_more_stuff</a:t>
            </a: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(data);</a:t>
            </a:r>
          </a:p>
          <a:p>
            <a:pPr>
              <a:defRPr/>
            </a:pPr>
            <a:r>
              <a:rPr lang="en-US" sz="1100" kern="0" dirty="0">
                <a:solidFill>
                  <a:schemeClr val="bg1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}</a:t>
            </a:r>
            <a:endParaRPr lang="en-US" sz="1100" dirty="0">
              <a:solidFill>
                <a:schemeClr val="bg1"/>
              </a:solidFill>
              <a:latin typeface="Lucida Console" pitchFamily="49" charset="0"/>
            </a:endParaRPr>
          </a:p>
        </p:txBody>
      </p:sp>
      <p:sp>
        <p:nvSpPr>
          <p:cNvPr id="138" name="Oval 6"/>
          <p:cNvSpPr/>
          <p:nvPr/>
        </p:nvSpPr>
        <p:spPr>
          <a:xfrm>
            <a:off x="5247556" y="3667015"/>
            <a:ext cx="838729" cy="53445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39" name="Oval 7"/>
          <p:cNvSpPr/>
          <p:nvPr/>
        </p:nvSpPr>
        <p:spPr>
          <a:xfrm>
            <a:off x="5247556" y="4506633"/>
            <a:ext cx="838729" cy="5326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B</a:t>
            </a:r>
          </a:p>
        </p:txBody>
      </p:sp>
      <p:sp>
        <p:nvSpPr>
          <p:cNvPr id="140" name="Oval 8"/>
          <p:cNvSpPr/>
          <p:nvPr/>
        </p:nvSpPr>
        <p:spPr>
          <a:xfrm>
            <a:off x="5247556" y="5344572"/>
            <a:ext cx="838729" cy="5326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1" name="Oval 9"/>
          <p:cNvSpPr/>
          <p:nvPr/>
        </p:nvSpPr>
        <p:spPr>
          <a:xfrm>
            <a:off x="6629933" y="3667015"/>
            <a:ext cx="837407" cy="53445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X</a:t>
            </a:r>
          </a:p>
        </p:txBody>
      </p:sp>
      <p:sp>
        <p:nvSpPr>
          <p:cNvPr id="142" name="Oval 10"/>
          <p:cNvSpPr/>
          <p:nvPr/>
        </p:nvSpPr>
        <p:spPr>
          <a:xfrm>
            <a:off x="6629933" y="4506633"/>
            <a:ext cx="837407" cy="5326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Y</a:t>
            </a:r>
          </a:p>
        </p:txBody>
      </p:sp>
      <p:cxnSp>
        <p:nvCxnSpPr>
          <p:cNvPr id="143" name="Straight Arrow Connector 12"/>
          <p:cNvCxnSpPr>
            <a:stCxn id="138" idx="4"/>
            <a:endCxn id="139" idx="0"/>
          </p:cNvCxnSpPr>
          <p:nvPr/>
        </p:nvCxnSpPr>
        <p:spPr>
          <a:xfrm rot="5400000">
            <a:off x="5514271" y="4354495"/>
            <a:ext cx="305153" cy="264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"/>
          <p:cNvCxnSpPr>
            <a:stCxn id="139" idx="4"/>
            <a:endCxn id="140" idx="0"/>
          </p:cNvCxnSpPr>
          <p:nvPr/>
        </p:nvCxnSpPr>
        <p:spPr>
          <a:xfrm rot="5400000">
            <a:off x="5514272" y="5192341"/>
            <a:ext cx="305152" cy="264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7"/>
          <p:cNvCxnSpPr>
            <a:stCxn id="139" idx="7"/>
            <a:endCxn id="141" idx="2"/>
          </p:cNvCxnSpPr>
          <p:nvPr/>
        </p:nvCxnSpPr>
        <p:spPr>
          <a:xfrm flipV="1">
            <a:off x="5963179" y="3935126"/>
            <a:ext cx="666750" cy="6491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19"/>
          <p:cNvCxnSpPr>
            <a:stCxn id="141" idx="4"/>
            <a:endCxn id="142" idx="0"/>
          </p:cNvCxnSpPr>
          <p:nvPr/>
        </p:nvCxnSpPr>
        <p:spPr>
          <a:xfrm rot="5400000">
            <a:off x="6896060" y="4353830"/>
            <a:ext cx="305153" cy="396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21"/>
          <p:cNvCxnSpPr>
            <a:stCxn id="148" idx="2"/>
            <a:endCxn id="139" idx="5"/>
          </p:cNvCxnSpPr>
          <p:nvPr/>
        </p:nvCxnSpPr>
        <p:spPr>
          <a:xfrm flipH="1" flipV="1">
            <a:off x="5963179" y="4961712"/>
            <a:ext cx="666750" cy="64911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8"/>
          <p:cNvSpPr/>
          <p:nvPr/>
        </p:nvSpPr>
        <p:spPr>
          <a:xfrm>
            <a:off x="6629933" y="5344572"/>
            <a:ext cx="837407" cy="532695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/>
              <a:t>Z</a:t>
            </a:r>
          </a:p>
        </p:txBody>
      </p:sp>
      <p:cxnSp>
        <p:nvCxnSpPr>
          <p:cNvPr id="149" name="Straight Arrow Connector 20"/>
          <p:cNvCxnSpPr>
            <a:stCxn id="142" idx="4"/>
            <a:endCxn id="148" idx="0"/>
          </p:cNvCxnSpPr>
          <p:nvPr/>
        </p:nvCxnSpPr>
        <p:spPr>
          <a:xfrm rot="5400000">
            <a:off x="6896057" y="5191678"/>
            <a:ext cx="305152" cy="396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ounded Rectangle 24"/>
          <p:cNvSpPr/>
          <p:nvPr/>
        </p:nvSpPr>
        <p:spPr>
          <a:xfrm>
            <a:off x="5246159" y="1737418"/>
            <a:ext cx="838729" cy="53269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CPU</a:t>
            </a:r>
          </a:p>
        </p:txBody>
      </p:sp>
      <p:sp>
        <p:nvSpPr>
          <p:cNvPr id="151" name="TextBox 35"/>
          <p:cNvSpPr txBox="1"/>
          <p:nvPr/>
        </p:nvSpPr>
        <p:spPr>
          <a:xfrm>
            <a:off x="1219204" y="1786663"/>
            <a:ext cx="2959365" cy="214639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0070C0"/>
            </a:solidFill>
          </a:ln>
        </p:spPr>
        <p:txBody>
          <a:bodyPr lIns="151956" tIns="75978" rIns="75978" bIns="37977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rgbClr val="00B050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int</a:t>
            </a: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main() {</a:t>
            </a: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</a:t>
            </a:r>
            <a:r>
              <a:rPr lang="en-US" sz="1100" kern="0" dirty="0">
                <a:solidFill>
                  <a:srgbClr val="00B050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float</a:t>
            </a: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*data;    </a:t>
            </a: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setup(data);</a:t>
            </a:r>
          </a:p>
          <a:p>
            <a:pPr>
              <a:defRPr/>
            </a:pPr>
            <a:endParaRPr lang="en-US" sz="1100" kern="0" dirty="0">
              <a:solidFill>
                <a:schemeClr val="tx1">
                  <a:lumMod val="95000"/>
                </a:schemeClr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A &lt;&lt;&lt; ... &gt;&gt;&gt; (data);</a:t>
            </a: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B &lt;&lt;&lt; ... &gt;&gt;&gt; (data);</a:t>
            </a: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C &lt;&lt;&lt; ... &gt;&gt;&gt; (data);</a:t>
            </a:r>
          </a:p>
          <a:p>
            <a:pPr>
              <a:defRPr/>
            </a:pPr>
            <a:endParaRPr lang="en-US" sz="1100" kern="0" dirty="0">
              <a:solidFill>
                <a:schemeClr val="tx1">
                  <a:lumMod val="95000"/>
                </a:schemeClr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</a:t>
            </a:r>
            <a:r>
              <a:rPr lang="en-US" sz="1100" kern="0" dirty="0" err="1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cudaDeviceSynchronize</a:t>
            </a: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();</a:t>
            </a:r>
          </a:p>
          <a:p>
            <a:pPr>
              <a:defRPr/>
            </a:pPr>
            <a:endParaRPr lang="en-US" sz="1100" kern="0" dirty="0">
              <a:solidFill>
                <a:schemeClr val="tx1">
                  <a:lumMod val="95000"/>
                </a:schemeClr>
              </a:solidFill>
              <a:latin typeface="Lucida Console" pitchFamily="49" charset="0"/>
              <a:ea typeface="ＭＳ Ｐゴシック" pitchFamily="-65" charset="-128"/>
              <a:cs typeface="Courier New" pitchFamily="49" charset="0"/>
            </a:endParaRP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    return </a:t>
            </a:r>
            <a:r>
              <a:rPr lang="en-US" sz="1100" kern="0" dirty="0">
                <a:solidFill>
                  <a:srgbClr val="CC9900"/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0</a:t>
            </a: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;</a:t>
            </a:r>
          </a:p>
          <a:p>
            <a:pPr>
              <a:defRPr/>
            </a:pPr>
            <a:r>
              <a:rPr lang="en-US" sz="1100" kern="0" dirty="0">
                <a:solidFill>
                  <a:schemeClr val="tx1">
                    <a:lumMod val="95000"/>
                  </a:schemeClr>
                </a:solidFill>
                <a:latin typeface="Lucida Console" pitchFamily="49" charset="0"/>
                <a:ea typeface="ＭＳ Ｐゴシック" pitchFamily="-65" charset="-128"/>
                <a:cs typeface="Courier New" pitchFamily="49" charset="0"/>
              </a:rPr>
              <a:t>}</a:t>
            </a:r>
            <a:endParaRPr lang="en-US" sz="1100" dirty="0">
              <a:solidFill>
                <a:schemeClr val="tx1">
                  <a:lumMod val="95000"/>
                </a:schemeClr>
              </a:solidFill>
              <a:latin typeface="Lucida Console" pitchFamily="49" charset="0"/>
            </a:endParaRPr>
          </a:p>
        </p:txBody>
      </p:sp>
      <p:cxnSp>
        <p:nvCxnSpPr>
          <p:cNvPr id="152" name="Shape 73"/>
          <p:cNvCxnSpPr>
            <a:stCxn id="140" idx="4"/>
            <a:endCxn id="150" idx="3"/>
          </p:cNvCxnSpPr>
          <p:nvPr/>
        </p:nvCxnSpPr>
        <p:spPr>
          <a:xfrm rot="5400000" flipH="1" flipV="1">
            <a:off x="3939153" y="3731533"/>
            <a:ext cx="3873501" cy="417967"/>
          </a:xfrm>
          <a:prstGeom prst="bentConnector4">
            <a:avLst>
              <a:gd name="adj1" fmla="val -5902"/>
              <a:gd name="adj2" fmla="val 155028"/>
            </a:avLst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83"/>
          <p:cNvCxnSpPr>
            <a:stCxn id="150" idx="2"/>
            <a:endCxn id="138" idx="0"/>
          </p:cNvCxnSpPr>
          <p:nvPr/>
        </p:nvCxnSpPr>
        <p:spPr>
          <a:xfrm>
            <a:off x="5665524" y="2270113"/>
            <a:ext cx="1397" cy="1396902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Left Arrow 34"/>
          <p:cNvSpPr/>
          <p:nvPr/>
        </p:nvSpPr>
        <p:spPr>
          <a:xfrm>
            <a:off x="4267200" y="1821987"/>
            <a:ext cx="889000" cy="338667"/>
          </a:xfrm>
          <a:prstGeom prst="leftArrow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tint val="66000"/>
                  <a:satMod val="160000"/>
                </a:schemeClr>
              </a:gs>
              <a:gs pos="50000">
                <a:schemeClr val="tx1">
                  <a:lumMod val="75000"/>
                  <a:lumOff val="25000"/>
                  <a:tint val="44500"/>
                  <a:satMod val="160000"/>
                </a:schemeClr>
              </a:gs>
              <a:gs pos="100000">
                <a:schemeClr val="tx1">
                  <a:lumMod val="75000"/>
                  <a:lumOff val="25000"/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5" name="Left Arrow 36"/>
          <p:cNvSpPr/>
          <p:nvPr/>
        </p:nvSpPr>
        <p:spPr>
          <a:xfrm>
            <a:off x="4267200" y="4602792"/>
            <a:ext cx="762000" cy="338667"/>
          </a:xfrm>
          <a:prstGeom prst="leftArrow">
            <a:avLst>
              <a:gd name="adj1" fmla="val 50000"/>
              <a:gd name="adj2" fmla="val 50000"/>
            </a:avLst>
          </a:prstGeom>
          <a:gradFill flip="none" rotWithShape="1">
            <a:gsLst>
              <a:gs pos="0">
                <a:schemeClr val="tx1">
                  <a:lumMod val="50000"/>
                  <a:lumOff val="50000"/>
                  <a:tint val="66000"/>
                  <a:satMod val="160000"/>
                </a:schemeClr>
              </a:gs>
              <a:gs pos="50000">
                <a:schemeClr val="tx1">
                  <a:lumMod val="50000"/>
                  <a:lumOff val="50000"/>
                  <a:tint val="44500"/>
                  <a:satMod val="160000"/>
                </a:schemeClr>
              </a:gs>
              <a:gs pos="100000">
                <a:schemeClr val="tx1">
                  <a:lumMod val="50000"/>
                  <a:lumOff val="5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8" tIns="37977" rIns="75978" bIns="37977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7C17A82-8FF5-2141-8DC9-B9F4886CB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Dependencies</a:t>
            </a: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9A156FCF-C35F-FC4A-B95D-0E9ABB8942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5580414"/>
      </p:ext>
    </p:extLst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183899</TotalTime>
  <Words>4379</Words>
  <Application>Microsoft Macintosh PowerPoint</Application>
  <PresentationFormat>On-screen Show (4:3)</PresentationFormat>
  <Paragraphs>793</Paragraphs>
  <Slides>71</Slides>
  <Notes>53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29</vt:i4>
      </vt:variant>
      <vt:variant>
        <vt:lpstr>Slide Titles</vt:lpstr>
      </vt:variant>
      <vt:variant>
        <vt:i4>71</vt:i4>
      </vt:variant>
    </vt:vector>
  </HeadingPairs>
  <TitlesOfParts>
    <vt:vector size="113" baseType="lpstr">
      <vt:lpstr>cmr10</vt:lpstr>
      <vt:lpstr>Arial</vt:lpstr>
      <vt:lpstr>Calibri</vt:lpstr>
      <vt:lpstr>Calibri Light</vt:lpstr>
      <vt:lpstr>Cambria Math</vt:lpstr>
      <vt:lpstr>Courier</vt:lpstr>
      <vt:lpstr>Courier New</vt:lpstr>
      <vt:lpstr>Garamond</vt:lpstr>
      <vt:lpstr>Lucida Console</vt:lpstr>
      <vt:lpstr>Tahoma</vt:lpstr>
      <vt:lpstr>Times New Roman</vt:lpstr>
      <vt:lpstr>Trebuchet MS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P&amp;S Heterogeneous Systems  Dynamic Parallelism</vt:lpstr>
      <vt:lpstr>Dynamic Parallelism</vt:lpstr>
      <vt:lpstr>Dynamic Parallelism in CUDA</vt:lpstr>
      <vt:lpstr>Example: Turbulence Simulation</vt:lpstr>
      <vt:lpstr>Kernel Launch with/without DP </vt:lpstr>
      <vt:lpstr>PowerPoint Presentation</vt:lpstr>
      <vt:lpstr>Dynamic Parallelism</vt:lpstr>
      <vt:lpstr>PowerPoint Presentation</vt:lpstr>
      <vt:lpstr>Nested Dependencies</vt:lpstr>
      <vt:lpstr>Example: LU Decomposition</vt:lpstr>
      <vt:lpstr>Syntax for Child Kernel Launch</vt:lpstr>
      <vt:lpstr>Parent-Child Synchronization</vt:lpstr>
      <vt:lpstr>A Simple Example</vt:lpstr>
      <vt:lpstr>A Simple Example (I)</vt:lpstr>
      <vt:lpstr>A Simple Example (II)</vt:lpstr>
      <vt:lpstr>A Simple Example (III)</vt:lpstr>
      <vt:lpstr>A More Complex Example</vt:lpstr>
      <vt:lpstr>Bezier Lines (I)</vt:lpstr>
      <vt:lpstr>Bezier Lines (II)</vt:lpstr>
      <vt:lpstr>Bezier Lines without Dynamic Parallelism</vt:lpstr>
      <vt:lpstr>Bezier Lines with Dynamic Parallelism (I)</vt:lpstr>
      <vt:lpstr>Bezier Lines with Dynamic Parallelism (II)</vt:lpstr>
      <vt:lpstr>Launch Pool (I)</vt:lpstr>
      <vt:lpstr>Launch Pool (II)</vt:lpstr>
      <vt:lpstr>CUDA Streams</vt:lpstr>
      <vt:lpstr>Streams for Child Kernel Launch (I)</vt:lpstr>
      <vt:lpstr>Streams for Child Kernel Launch (II)</vt:lpstr>
      <vt:lpstr>Streams for Child Kernel Launch (III)</vt:lpstr>
      <vt:lpstr>A Recursive Example</vt:lpstr>
      <vt:lpstr>Arranging Input for Gather Parallelization</vt:lpstr>
      <vt:lpstr>A Recursive Example: Quadtree (I)</vt:lpstr>
      <vt:lpstr>A Recursive Example: Quadtree (II)</vt:lpstr>
      <vt:lpstr>A Recursive Example: Quadtree (III)</vt:lpstr>
      <vt:lpstr>A Recursive Example: Quadtree (IV)</vt:lpstr>
      <vt:lpstr>A Recursive Example: Quadtree (V)</vt:lpstr>
      <vt:lpstr>A Recursive Example: Quadtree (VI)</vt:lpstr>
      <vt:lpstr>A Recursive Example: Quadtree (VII)</vt:lpstr>
      <vt:lpstr>A Recursive Example: Quadtree (VIII)</vt:lpstr>
      <vt:lpstr>A Recursive Example: Quadtree (IX)</vt:lpstr>
      <vt:lpstr>Summary: Quadtree Construction</vt:lpstr>
      <vt:lpstr>Other Use Cases</vt:lpstr>
      <vt:lpstr>Use Case: Library Calls</vt:lpstr>
      <vt:lpstr>Use Case: Avoid Launch Overhead (I)</vt:lpstr>
      <vt:lpstr>Use Case: Avoid Launch Overhead (II)</vt:lpstr>
      <vt:lpstr>Use Case: Avoid Launch Overhead (III)</vt:lpstr>
      <vt:lpstr>Performance Limitations</vt:lpstr>
      <vt:lpstr>Performance Limitations</vt:lpstr>
      <vt:lpstr>Optimization for  Dynamic Parallelism</vt:lpstr>
      <vt:lpstr>Alleviating Launch Overhead</vt:lpstr>
      <vt:lpstr>PowerPoint Presentation</vt:lpstr>
      <vt:lpstr>Motivation: Launch Overhead (II)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Block Granularity Aggregation (I)</vt:lpstr>
      <vt:lpstr>Block Granularity Aggregation (II)</vt:lpstr>
      <vt:lpstr>Block Granularity Aggregation (III)</vt:lpstr>
      <vt:lpstr>Performance of Kernel Launch Aggregation</vt:lpstr>
      <vt:lpstr>Profiling of Kernel Launch Aggregation</vt:lpstr>
      <vt:lpstr>A Compiler Framework for Dynamic Parallelism (I)</vt:lpstr>
      <vt:lpstr>A Compiler Framework for Dynamic Parallelism (II)</vt:lpstr>
      <vt:lpstr>Dynamic Parallelism: Summary</vt:lpstr>
      <vt:lpstr>Recommended Readings (I)</vt:lpstr>
      <vt:lpstr>Recommended Readings (II)</vt:lpstr>
      <vt:lpstr>P&amp;S Heterogeneous Systems  Dynamic Parallelism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3567</cp:revision>
  <cp:lastPrinted>2021-11-11T11:38:37Z</cp:lastPrinted>
  <dcterms:created xsi:type="dcterms:W3CDTF">2010-10-08T20:41:54Z</dcterms:created>
  <dcterms:modified xsi:type="dcterms:W3CDTF">2023-01-04T09:46:25Z</dcterms:modified>
</cp:coreProperties>
</file>